
<file path=[Content_Types].xml><?xml version="1.0" encoding="utf-8"?>
<Types xmlns="http://schemas.openxmlformats.org/package/2006/content-types">
  <Default Extension="fntdata" ContentType="application/x-fontdata"/>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sldIdLst>
    <p:sldId id="256" r:id="rId2"/>
    <p:sldId id="257" r:id="rId3"/>
    <p:sldId id="258" r:id="rId4"/>
    <p:sldId id="259" r:id="rId5"/>
  </p:sldIdLst>
  <p:sldSz cx="7772400" cy="10058400"/>
  <p:notesSz cx="6858000" cy="9144000"/>
  <p:embeddedFontLst>
    <p:embeddedFont>
      <p:font typeface="Arimo" panose="020B0604020202020204" charset="0"/>
      <p:regular r:id="rId6"/>
    </p:embeddedFont>
    <p:embeddedFont>
      <p:font typeface="Calibri" panose="020F0502020204030204" pitchFamily="34" charset="0"/>
      <p:regular r:id="rId7"/>
      <p:bold r:id="rId8"/>
      <p:italic r:id="rId9"/>
      <p:boldItalic r:id="rId10"/>
    </p:embeddedFont>
    <p:embeddedFont>
      <p:font typeface="Lovelo" panose="020B0604020202020204" charset="0"/>
      <p:regular r:id="rId11"/>
    </p:embeddedFont>
    <p:embeddedFont>
      <p:font typeface="Poppins Medium" panose="020B0604020202020204" charset="0"/>
      <p:regular r:id="rId12"/>
    </p:embeddedFont>
    <p:embeddedFont>
      <p:font typeface="Poppins Medium Bold" panose="020B0604020202020204" charset="0"/>
      <p:regular r:id="rId13"/>
    </p:embeddedFont>
    <p:embeddedFont>
      <p:font typeface="Roboto" panose="02000000000000000000" pitchFamily="2" charset="0"/>
      <p:regular r:id="rId14"/>
    </p:embeddedFont>
    <p:embeddedFont>
      <p:font typeface="Roboto Italics" panose="020B0604020202020204" charset="0"/>
      <p:regular r:id="rId15"/>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autoAdjust="0"/>
    <p:restoredTop sz="94622" autoAdjust="0"/>
  </p:normalViewPr>
  <p:slideViewPr>
    <p:cSldViewPr>
      <p:cViewPr>
        <p:scale>
          <a:sx n="60" d="100"/>
          <a:sy n="60" d="100"/>
        </p:scale>
        <p:origin x="1716" y="2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font" Target="fonts/font3.fntdata"/><Relationship Id="rId13" Type="http://schemas.openxmlformats.org/officeDocument/2006/relationships/font" Target="fonts/font8.fntdata"/><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font" Target="fonts/font2.fntdata"/><Relationship Id="rId12" Type="http://schemas.openxmlformats.org/officeDocument/2006/relationships/font" Target="fonts/font7.fntdata"/><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font" Target="fonts/font1.fntdata"/><Relationship Id="rId11" Type="http://schemas.openxmlformats.org/officeDocument/2006/relationships/font" Target="fonts/font6.fntdata"/><Relationship Id="rId5" Type="http://schemas.openxmlformats.org/officeDocument/2006/relationships/slide" Target="slides/slide4.xml"/><Relationship Id="rId15" Type="http://schemas.openxmlformats.org/officeDocument/2006/relationships/font" Target="fonts/font10.fntdata"/><Relationship Id="rId10" Type="http://schemas.openxmlformats.org/officeDocument/2006/relationships/font" Target="fonts/font5.fntdata"/><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font" Target="fonts/font4.fntdata"/><Relationship Id="rId14" Type="http://schemas.openxmlformats.org/officeDocument/2006/relationships/font" Target="fonts/font9.fntdata"/></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5/13/2021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5/13/2021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5/13/2021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5/13/2021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5/13/2021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5/13/2021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5/13/2021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5/13/2021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5/13/2021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5/13/2021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5/13/2021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5/13/2021</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a:grpSpLocks noChangeAspect="1"/>
          </p:cNvGrpSpPr>
          <p:nvPr/>
        </p:nvGrpSpPr>
        <p:grpSpPr>
          <a:xfrm>
            <a:off x="363656" y="9218075"/>
            <a:ext cx="462170" cy="462170"/>
            <a:chOff x="-2540" y="-2540"/>
            <a:chExt cx="6355080" cy="6355080"/>
          </a:xfrm>
        </p:grpSpPr>
        <p:sp>
          <p:nvSpPr>
            <p:cNvPr id="3" name="Freeform 3"/>
            <p:cNvSpPr/>
            <p:nvPr/>
          </p:nvSpPr>
          <p:spPr>
            <a:xfrm>
              <a:off x="-2540" y="-2540"/>
              <a:ext cx="6355080" cy="6355080"/>
            </a:xfrm>
            <a:custGeom>
              <a:avLst/>
              <a:gdLst/>
              <a:ahLst/>
              <a:cxnLst/>
              <a:rect l="l" t="t" r="r" b="b"/>
              <a:pathLst>
                <a:path w="6355080" h="6355080">
                  <a:moveTo>
                    <a:pt x="3177540" y="6355080"/>
                  </a:moveTo>
                  <a:cubicBezTo>
                    <a:pt x="2329180" y="6355080"/>
                    <a:pt x="1530350" y="6024880"/>
                    <a:pt x="930910" y="5424170"/>
                  </a:cubicBezTo>
                  <a:cubicBezTo>
                    <a:pt x="330200" y="4824730"/>
                    <a:pt x="0" y="4025900"/>
                    <a:pt x="0" y="3177540"/>
                  </a:cubicBezTo>
                  <a:cubicBezTo>
                    <a:pt x="0" y="2329180"/>
                    <a:pt x="330200" y="1530350"/>
                    <a:pt x="930910" y="930910"/>
                  </a:cubicBezTo>
                  <a:cubicBezTo>
                    <a:pt x="1530350" y="330200"/>
                    <a:pt x="2329180" y="0"/>
                    <a:pt x="3177540" y="0"/>
                  </a:cubicBezTo>
                  <a:cubicBezTo>
                    <a:pt x="4025900" y="0"/>
                    <a:pt x="4824730" y="330200"/>
                    <a:pt x="5424170" y="930910"/>
                  </a:cubicBezTo>
                  <a:cubicBezTo>
                    <a:pt x="6024880" y="1531620"/>
                    <a:pt x="6355080" y="2329180"/>
                    <a:pt x="6355080" y="3177540"/>
                  </a:cubicBezTo>
                  <a:cubicBezTo>
                    <a:pt x="6355080" y="4025900"/>
                    <a:pt x="6024880" y="4824730"/>
                    <a:pt x="5424170" y="5424170"/>
                  </a:cubicBezTo>
                  <a:cubicBezTo>
                    <a:pt x="4824730" y="6024880"/>
                    <a:pt x="4025900" y="6355080"/>
                    <a:pt x="3177540" y="6355080"/>
                  </a:cubicBezTo>
                  <a:close/>
                  <a:moveTo>
                    <a:pt x="3177540" y="190500"/>
                  </a:moveTo>
                  <a:cubicBezTo>
                    <a:pt x="2379980" y="190500"/>
                    <a:pt x="1629410" y="501650"/>
                    <a:pt x="1065530" y="1065530"/>
                  </a:cubicBezTo>
                  <a:cubicBezTo>
                    <a:pt x="501650" y="1629410"/>
                    <a:pt x="190500" y="2379980"/>
                    <a:pt x="190500" y="3177540"/>
                  </a:cubicBezTo>
                  <a:cubicBezTo>
                    <a:pt x="190500" y="3975100"/>
                    <a:pt x="501650" y="4725670"/>
                    <a:pt x="1065530" y="5289550"/>
                  </a:cubicBezTo>
                  <a:cubicBezTo>
                    <a:pt x="1629410" y="5853430"/>
                    <a:pt x="2379980" y="6164580"/>
                    <a:pt x="3177540" y="6164580"/>
                  </a:cubicBezTo>
                  <a:cubicBezTo>
                    <a:pt x="3975100" y="6164580"/>
                    <a:pt x="4725670" y="5853430"/>
                    <a:pt x="5289550" y="5289550"/>
                  </a:cubicBezTo>
                  <a:cubicBezTo>
                    <a:pt x="5853430" y="4725670"/>
                    <a:pt x="6164580" y="3975100"/>
                    <a:pt x="6164580" y="3177540"/>
                  </a:cubicBezTo>
                  <a:cubicBezTo>
                    <a:pt x="6164580" y="2379980"/>
                    <a:pt x="5853430" y="1629410"/>
                    <a:pt x="5289550" y="1065530"/>
                  </a:cubicBezTo>
                  <a:cubicBezTo>
                    <a:pt x="4725670" y="501650"/>
                    <a:pt x="3975100" y="190500"/>
                    <a:pt x="3177540" y="190500"/>
                  </a:cubicBezTo>
                  <a:close/>
                </a:path>
              </a:pathLst>
            </a:custGeom>
            <a:solidFill>
              <a:srgbClr val="000000"/>
            </a:solidFill>
          </p:spPr>
        </p:sp>
      </p:grpSp>
      <p:grpSp>
        <p:nvGrpSpPr>
          <p:cNvPr id="4" name="Group 4"/>
          <p:cNvGrpSpPr/>
          <p:nvPr/>
        </p:nvGrpSpPr>
        <p:grpSpPr>
          <a:xfrm>
            <a:off x="2054865" y="6091534"/>
            <a:ext cx="4975583" cy="208873"/>
            <a:chOff x="0" y="0"/>
            <a:chExt cx="13613742" cy="571500"/>
          </a:xfrm>
        </p:grpSpPr>
        <p:sp>
          <p:nvSpPr>
            <p:cNvPr id="5" name="Freeform 5"/>
            <p:cNvSpPr/>
            <p:nvPr/>
          </p:nvSpPr>
          <p:spPr>
            <a:xfrm>
              <a:off x="0" y="255270"/>
              <a:ext cx="13613743" cy="69850"/>
            </a:xfrm>
            <a:custGeom>
              <a:avLst/>
              <a:gdLst/>
              <a:ahLst/>
              <a:cxnLst/>
              <a:rect l="l" t="t" r="r" b="b"/>
              <a:pathLst>
                <a:path w="13613743" h="69850">
                  <a:moveTo>
                    <a:pt x="13322912" y="0"/>
                  </a:moveTo>
                  <a:lnTo>
                    <a:pt x="0" y="0"/>
                  </a:lnTo>
                  <a:lnTo>
                    <a:pt x="0" y="69850"/>
                  </a:lnTo>
                  <a:lnTo>
                    <a:pt x="13613743" y="69850"/>
                  </a:lnTo>
                  <a:lnTo>
                    <a:pt x="13613743" y="0"/>
                  </a:lnTo>
                  <a:close/>
                </a:path>
              </a:pathLst>
            </a:custGeom>
            <a:solidFill>
              <a:srgbClr val="000000"/>
            </a:solidFill>
          </p:spPr>
        </p:sp>
      </p:grpSp>
      <p:grpSp>
        <p:nvGrpSpPr>
          <p:cNvPr id="6" name="Group 6"/>
          <p:cNvGrpSpPr/>
          <p:nvPr/>
        </p:nvGrpSpPr>
        <p:grpSpPr>
          <a:xfrm>
            <a:off x="2054865" y="2409718"/>
            <a:ext cx="4975583" cy="208873"/>
            <a:chOff x="0" y="0"/>
            <a:chExt cx="13613742" cy="571500"/>
          </a:xfrm>
        </p:grpSpPr>
        <p:sp>
          <p:nvSpPr>
            <p:cNvPr id="7" name="Freeform 7"/>
            <p:cNvSpPr/>
            <p:nvPr/>
          </p:nvSpPr>
          <p:spPr>
            <a:xfrm>
              <a:off x="0" y="255270"/>
              <a:ext cx="13613743" cy="69850"/>
            </a:xfrm>
            <a:custGeom>
              <a:avLst/>
              <a:gdLst/>
              <a:ahLst/>
              <a:cxnLst/>
              <a:rect l="l" t="t" r="r" b="b"/>
              <a:pathLst>
                <a:path w="13613743" h="69850">
                  <a:moveTo>
                    <a:pt x="13322912" y="0"/>
                  </a:moveTo>
                  <a:lnTo>
                    <a:pt x="0" y="0"/>
                  </a:lnTo>
                  <a:lnTo>
                    <a:pt x="0" y="69850"/>
                  </a:lnTo>
                  <a:lnTo>
                    <a:pt x="13613743" y="69850"/>
                  </a:lnTo>
                  <a:lnTo>
                    <a:pt x="13613743" y="0"/>
                  </a:lnTo>
                  <a:close/>
                </a:path>
              </a:pathLst>
            </a:custGeom>
            <a:solidFill>
              <a:srgbClr val="000000"/>
            </a:solidFill>
          </p:spPr>
        </p:sp>
      </p:grpSp>
      <p:sp>
        <p:nvSpPr>
          <p:cNvPr id="8" name="TextBox 8"/>
          <p:cNvSpPr txBox="1"/>
          <p:nvPr/>
        </p:nvSpPr>
        <p:spPr>
          <a:xfrm rot="-5400000">
            <a:off x="385381" y="4258280"/>
            <a:ext cx="1999566" cy="223823"/>
          </a:xfrm>
          <a:prstGeom prst="rect">
            <a:avLst/>
          </a:prstGeom>
        </p:spPr>
        <p:txBody>
          <a:bodyPr lIns="0" tIns="0" rIns="0" bIns="0" rtlCol="0" anchor="t">
            <a:spAutoFit/>
          </a:bodyPr>
          <a:lstStyle/>
          <a:p>
            <a:pPr algn="ctr">
              <a:lnSpc>
                <a:spcPts val="1791"/>
              </a:lnSpc>
            </a:pPr>
            <a:r>
              <a:rPr lang="en-US" sz="1505">
                <a:solidFill>
                  <a:srgbClr val="000000"/>
                </a:solidFill>
                <a:latin typeface="Lovelo"/>
              </a:rPr>
              <a:t>company xyz</a:t>
            </a:r>
          </a:p>
        </p:txBody>
      </p:sp>
      <p:grpSp>
        <p:nvGrpSpPr>
          <p:cNvPr id="9" name="Group 9"/>
          <p:cNvGrpSpPr/>
          <p:nvPr/>
        </p:nvGrpSpPr>
        <p:grpSpPr>
          <a:xfrm>
            <a:off x="363656" y="711200"/>
            <a:ext cx="1387023" cy="1387023"/>
            <a:chOff x="0" y="0"/>
            <a:chExt cx="1849363" cy="1849363"/>
          </a:xfrm>
        </p:grpSpPr>
        <p:grpSp>
          <p:nvGrpSpPr>
            <p:cNvPr id="10" name="Group 10"/>
            <p:cNvGrpSpPr>
              <a:grpSpLocks noChangeAspect="1"/>
            </p:cNvGrpSpPr>
            <p:nvPr/>
          </p:nvGrpSpPr>
          <p:grpSpPr>
            <a:xfrm>
              <a:off x="0" y="0"/>
              <a:ext cx="1849363" cy="1849363"/>
              <a:chOff x="-2540" y="-2540"/>
              <a:chExt cx="6355080" cy="6355080"/>
            </a:xfrm>
          </p:grpSpPr>
          <p:sp>
            <p:nvSpPr>
              <p:cNvPr id="11" name="Freeform 11"/>
              <p:cNvSpPr/>
              <p:nvPr/>
            </p:nvSpPr>
            <p:spPr>
              <a:xfrm>
                <a:off x="-2540" y="-2540"/>
                <a:ext cx="6355080" cy="6355080"/>
              </a:xfrm>
              <a:custGeom>
                <a:avLst/>
                <a:gdLst/>
                <a:ahLst/>
                <a:cxnLst/>
                <a:rect l="l" t="t" r="r" b="b"/>
                <a:pathLst>
                  <a:path w="6355080" h="6355080">
                    <a:moveTo>
                      <a:pt x="3177540" y="6355080"/>
                    </a:moveTo>
                    <a:cubicBezTo>
                      <a:pt x="2329180" y="6355080"/>
                      <a:pt x="1530350" y="6024880"/>
                      <a:pt x="930910" y="5424170"/>
                    </a:cubicBezTo>
                    <a:cubicBezTo>
                      <a:pt x="330200" y="4824730"/>
                      <a:pt x="0" y="4025900"/>
                      <a:pt x="0" y="3177540"/>
                    </a:cubicBezTo>
                    <a:cubicBezTo>
                      <a:pt x="0" y="2329180"/>
                      <a:pt x="330200" y="1530350"/>
                      <a:pt x="930910" y="930910"/>
                    </a:cubicBezTo>
                    <a:cubicBezTo>
                      <a:pt x="1530350" y="330200"/>
                      <a:pt x="2329180" y="0"/>
                      <a:pt x="3177540" y="0"/>
                    </a:cubicBezTo>
                    <a:cubicBezTo>
                      <a:pt x="4025900" y="0"/>
                      <a:pt x="4824730" y="330200"/>
                      <a:pt x="5424170" y="930910"/>
                    </a:cubicBezTo>
                    <a:cubicBezTo>
                      <a:pt x="6024880" y="1531620"/>
                      <a:pt x="6355080" y="2329180"/>
                      <a:pt x="6355080" y="3177540"/>
                    </a:cubicBezTo>
                    <a:cubicBezTo>
                      <a:pt x="6355080" y="4025900"/>
                      <a:pt x="6024880" y="4824730"/>
                      <a:pt x="5424170" y="5424170"/>
                    </a:cubicBezTo>
                    <a:cubicBezTo>
                      <a:pt x="4824730" y="6024880"/>
                      <a:pt x="4025900" y="6355080"/>
                      <a:pt x="3177540" y="6355080"/>
                    </a:cubicBezTo>
                    <a:close/>
                    <a:moveTo>
                      <a:pt x="3177540" y="190500"/>
                    </a:moveTo>
                    <a:cubicBezTo>
                      <a:pt x="2379980" y="190500"/>
                      <a:pt x="1629410" y="501650"/>
                      <a:pt x="1065530" y="1065530"/>
                    </a:cubicBezTo>
                    <a:cubicBezTo>
                      <a:pt x="501650" y="1629410"/>
                      <a:pt x="190500" y="2379980"/>
                      <a:pt x="190500" y="3177540"/>
                    </a:cubicBezTo>
                    <a:cubicBezTo>
                      <a:pt x="190500" y="3975100"/>
                      <a:pt x="501650" y="4725670"/>
                      <a:pt x="1065530" y="5289550"/>
                    </a:cubicBezTo>
                    <a:cubicBezTo>
                      <a:pt x="1629410" y="5853430"/>
                      <a:pt x="2379980" y="6164580"/>
                      <a:pt x="3177540" y="6164580"/>
                    </a:cubicBezTo>
                    <a:cubicBezTo>
                      <a:pt x="3975100" y="6164580"/>
                      <a:pt x="4725670" y="5853430"/>
                      <a:pt x="5289550" y="5289550"/>
                    </a:cubicBezTo>
                    <a:cubicBezTo>
                      <a:pt x="5853430" y="4725670"/>
                      <a:pt x="6164580" y="3975100"/>
                      <a:pt x="6164580" y="3177540"/>
                    </a:cubicBezTo>
                    <a:cubicBezTo>
                      <a:pt x="6164580" y="2379980"/>
                      <a:pt x="5853430" y="1629410"/>
                      <a:pt x="5289550" y="1065530"/>
                    </a:cubicBezTo>
                    <a:cubicBezTo>
                      <a:pt x="4725670" y="501650"/>
                      <a:pt x="3975100" y="190500"/>
                      <a:pt x="3177540" y="190500"/>
                    </a:cubicBezTo>
                    <a:close/>
                  </a:path>
                </a:pathLst>
              </a:custGeom>
              <a:solidFill>
                <a:srgbClr val="000000"/>
              </a:solidFill>
            </p:spPr>
          </p:sp>
        </p:grpSp>
        <p:sp>
          <p:nvSpPr>
            <p:cNvPr id="12" name="TextBox 12"/>
            <p:cNvSpPr txBox="1"/>
            <p:nvPr/>
          </p:nvSpPr>
          <p:spPr>
            <a:xfrm>
              <a:off x="243644" y="436387"/>
              <a:ext cx="1362075" cy="1119464"/>
            </a:xfrm>
            <a:prstGeom prst="rect">
              <a:avLst/>
            </a:prstGeom>
          </p:spPr>
          <p:txBody>
            <a:bodyPr lIns="0" tIns="0" rIns="0" bIns="0" rtlCol="0" anchor="t">
              <a:spAutoFit/>
            </a:bodyPr>
            <a:lstStyle/>
            <a:p>
              <a:pPr>
                <a:lnSpc>
                  <a:spcPts val="6515"/>
                </a:lnSpc>
              </a:pPr>
              <a:r>
                <a:rPr lang="en-US" sz="5475">
                  <a:solidFill>
                    <a:srgbClr val="000000"/>
                  </a:solidFill>
                  <a:latin typeface="Lovelo"/>
                </a:rPr>
                <a:t>AM</a:t>
              </a:r>
            </a:p>
          </p:txBody>
        </p:sp>
      </p:grpSp>
      <p:sp>
        <p:nvSpPr>
          <p:cNvPr id="13" name="TextBox 13"/>
          <p:cNvSpPr txBox="1"/>
          <p:nvPr/>
        </p:nvSpPr>
        <p:spPr>
          <a:xfrm>
            <a:off x="498256" y="9353039"/>
            <a:ext cx="192969" cy="192242"/>
          </a:xfrm>
          <a:prstGeom prst="rect">
            <a:avLst/>
          </a:prstGeom>
        </p:spPr>
        <p:txBody>
          <a:bodyPr lIns="0" tIns="0" rIns="0" bIns="0" rtlCol="0" anchor="t">
            <a:spAutoFit/>
          </a:bodyPr>
          <a:lstStyle/>
          <a:p>
            <a:pPr>
              <a:lnSpc>
                <a:spcPts val="1531"/>
              </a:lnSpc>
            </a:pPr>
            <a:r>
              <a:rPr lang="en-US" sz="1287">
                <a:solidFill>
                  <a:srgbClr val="000000"/>
                </a:solidFill>
                <a:latin typeface="Poppins Medium"/>
              </a:rPr>
              <a:t>P.1</a:t>
            </a:r>
          </a:p>
        </p:txBody>
      </p:sp>
      <p:sp>
        <p:nvSpPr>
          <p:cNvPr id="14" name="TextBox 14"/>
          <p:cNvSpPr txBox="1"/>
          <p:nvPr/>
        </p:nvSpPr>
        <p:spPr>
          <a:xfrm>
            <a:off x="3208405" y="2954079"/>
            <a:ext cx="3822044" cy="1541721"/>
          </a:xfrm>
          <a:prstGeom prst="rect">
            <a:avLst/>
          </a:prstGeom>
        </p:spPr>
        <p:txBody>
          <a:bodyPr lIns="0" tIns="0" rIns="0" bIns="0" rtlCol="0" anchor="t">
            <a:spAutoFit/>
          </a:bodyPr>
          <a:lstStyle/>
          <a:p>
            <a:pPr marL="155317" lvl="1" indent="-77658">
              <a:lnSpc>
                <a:spcPts val="1787"/>
              </a:lnSpc>
              <a:buFont typeface="Arial"/>
              <a:buChar char="•"/>
            </a:pPr>
            <a:r>
              <a:rPr lang="en-US" sz="940">
                <a:solidFill>
                  <a:srgbClr val="000000"/>
                </a:solidFill>
                <a:latin typeface="Roboto"/>
              </a:rPr>
              <a:t>Upgrade company-wide wireless internet service by installing and upgrading new wireless internet hubs resulting in X% increase in bandwidth.</a:t>
            </a:r>
            <a:r>
              <a:rPr lang="en-US" sz="1001">
                <a:solidFill>
                  <a:srgbClr val="000000"/>
                </a:solidFill>
                <a:latin typeface="Arimo"/>
              </a:rPr>
              <a:t> </a:t>
            </a:r>
          </a:p>
          <a:p>
            <a:pPr marL="155317" lvl="1" indent="-77658">
              <a:lnSpc>
                <a:spcPts val="1787"/>
              </a:lnSpc>
              <a:buFont typeface="Arial"/>
              <a:buChar char="•"/>
            </a:pPr>
            <a:r>
              <a:rPr lang="en-US" sz="1001">
                <a:solidFill>
                  <a:srgbClr val="000000"/>
                </a:solidFill>
                <a:latin typeface="Arimo"/>
              </a:rPr>
              <a:t>Installation of over 100 new network PCs. Project completed ahead of schedule by 10 working days.</a:t>
            </a:r>
          </a:p>
          <a:p>
            <a:pPr marL="155316" lvl="1" indent="-77658">
              <a:lnSpc>
                <a:spcPts val="1787"/>
              </a:lnSpc>
              <a:buFont typeface="Arial"/>
              <a:buChar char="•"/>
            </a:pPr>
            <a:r>
              <a:rPr lang="en-US" sz="1001">
                <a:solidFill>
                  <a:srgbClr val="000000"/>
                </a:solidFill>
                <a:latin typeface="Arimo"/>
              </a:rPr>
              <a:t> Won the IT Specialist of the year for completing the highest number of service tickets with the highest customer service rating.</a:t>
            </a:r>
          </a:p>
        </p:txBody>
      </p:sp>
      <p:sp>
        <p:nvSpPr>
          <p:cNvPr id="15" name="TextBox 15"/>
          <p:cNvSpPr txBox="1"/>
          <p:nvPr/>
        </p:nvSpPr>
        <p:spPr>
          <a:xfrm>
            <a:off x="2054865" y="701675"/>
            <a:ext cx="4374064" cy="445571"/>
          </a:xfrm>
          <a:prstGeom prst="rect">
            <a:avLst/>
          </a:prstGeom>
        </p:spPr>
        <p:txBody>
          <a:bodyPr lIns="0" tIns="0" rIns="0" bIns="0" rtlCol="0" anchor="t">
            <a:spAutoFit/>
          </a:bodyPr>
          <a:lstStyle/>
          <a:p>
            <a:pPr>
              <a:lnSpc>
                <a:spcPts val="3441"/>
              </a:lnSpc>
            </a:pPr>
            <a:r>
              <a:rPr lang="en-US" sz="2891">
                <a:solidFill>
                  <a:srgbClr val="000000"/>
                </a:solidFill>
                <a:latin typeface="Lovelo"/>
              </a:rPr>
              <a:t>Annie Monyok </a:t>
            </a:r>
          </a:p>
        </p:txBody>
      </p:sp>
      <p:sp>
        <p:nvSpPr>
          <p:cNvPr id="16" name="TextBox 16"/>
          <p:cNvSpPr txBox="1"/>
          <p:nvPr/>
        </p:nvSpPr>
        <p:spPr>
          <a:xfrm>
            <a:off x="2054865" y="1211249"/>
            <a:ext cx="4374064" cy="401050"/>
          </a:xfrm>
          <a:prstGeom prst="rect">
            <a:avLst/>
          </a:prstGeom>
        </p:spPr>
        <p:txBody>
          <a:bodyPr lIns="0" tIns="0" rIns="0" bIns="0" rtlCol="0" anchor="t">
            <a:spAutoFit/>
          </a:bodyPr>
          <a:lstStyle/>
          <a:p>
            <a:pPr>
              <a:lnSpc>
                <a:spcPts val="1708"/>
              </a:lnSpc>
            </a:pPr>
            <a:r>
              <a:rPr lang="en-US" sz="1220">
                <a:solidFill>
                  <a:srgbClr val="000000"/>
                </a:solidFill>
                <a:latin typeface="Roboto"/>
              </a:rPr>
              <a:t>IT Professional</a:t>
            </a:r>
          </a:p>
          <a:p>
            <a:pPr>
              <a:lnSpc>
                <a:spcPts val="1405"/>
              </a:lnSpc>
            </a:pPr>
            <a:r>
              <a:rPr lang="en-US" sz="1003">
                <a:solidFill>
                  <a:srgbClr val="000000"/>
                </a:solidFill>
                <a:latin typeface="Roboto"/>
              </a:rPr>
              <a:t>217.444.4444   I   email@gmail.com   I   My Town, IL </a:t>
            </a:r>
          </a:p>
        </p:txBody>
      </p:sp>
      <p:sp>
        <p:nvSpPr>
          <p:cNvPr id="17" name="TextBox 17"/>
          <p:cNvSpPr txBox="1"/>
          <p:nvPr/>
        </p:nvSpPr>
        <p:spPr>
          <a:xfrm>
            <a:off x="2054865" y="1733990"/>
            <a:ext cx="4940295" cy="469900"/>
          </a:xfrm>
          <a:prstGeom prst="rect">
            <a:avLst/>
          </a:prstGeom>
        </p:spPr>
        <p:txBody>
          <a:bodyPr lIns="0" tIns="0" rIns="0" bIns="0" rtlCol="0" anchor="t">
            <a:spAutoFit/>
          </a:bodyPr>
          <a:lstStyle/>
          <a:p>
            <a:pPr>
              <a:lnSpc>
                <a:spcPts val="1900"/>
              </a:lnSpc>
            </a:pPr>
            <a:r>
              <a:rPr lang="en-US" sz="1000">
                <a:solidFill>
                  <a:srgbClr val="000000"/>
                </a:solidFill>
                <a:latin typeface="Roboto"/>
              </a:rPr>
              <a:t>Your story goes here. Your story goes here. Your story goes here. Your story goes here. Your story goes here. Your story goes here. Your story goes here. Your story goes here. </a:t>
            </a:r>
          </a:p>
        </p:txBody>
      </p:sp>
      <p:grpSp>
        <p:nvGrpSpPr>
          <p:cNvPr id="18" name="Group 18"/>
          <p:cNvGrpSpPr/>
          <p:nvPr/>
        </p:nvGrpSpPr>
        <p:grpSpPr>
          <a:xfrm>
            <a:off x="2054865" y="2762352"/>
            <a:ext cx="1462002" cy="329955"/>
            <a:chOff x="0" y="0"/>
            <a:chExt cx="1949336" cy="439940"/>
          </a:xfrm>
        </p:grpSpPr>
        <p:sp>
          <p:nvSpPr>
            <p:cNvPr id="19" name="TextBox 19"/>
            <p:cNvSpPr txBox="1"/>
            <p:nvPr/>
          </p:nvSpPr>
          <p:spPr>
            <a:xfrm>
              <a:off x="0" y="220556"/>
              <a:ext cx="1949336" cy="219384"/>
            </a:xfrm>
            <a:prstGeom prst="rect">
              <a:avLst/>
            </a:prstGeom>
          </p:spPr>
          <p:txBody>
            <a:bodyPr lIns="0" tIns="0" rIns="0" bIns="0" rtlCol="0" anchor="t">
              <a:spAutoFit/>
            </a:bodyPr>
            <a:lstStyle/>
            <a:p>
              <a:pPr>
                <a:lnSpc>
                  <a:spcPts val="1317"/>
                </a:lnSpc>
                <a:spcBef>
                  <a:spcPct val="0"/>
                </a:spcBef>
              </a:pPr>
              <a:r>
                <a:rPr lang="en-US" sz="940">
                  <a:solidFill>
                    <a:srgbClr val="000000"/>
                  </a:solidFill>
                  <a:latin typeface="Roboto Italics"/>
                </a:rPr>
                <a:t>Apr 2018 - Present</a:t>
              </a:r>
            </a:p>
          </p:txBody>
        </p:sp>
        <p:sp>
          <p:nvSpPr>
            <p:cNvPr id="20" name="TextBox 20"/>
            <p:cNvSpPr txBox="1"/>
            <p:nvPr/>
          </p:nvSpPr>
          <p:spPr>
            <a:xfrm>
              <a:off x="0" y="-19050"/>
              <a:ext cx="1949336" cy="242365"/>
            </a:xfrm>
            <a:prstGeom prst="rect">
              <a:avLst/>
            </a:prstGeom>
          </p:spPr>
          <p:txBody>
            <a:bodyPr lIns="0" tIns="0" rIns="0" bIns="0" rtlCol="0" anchor="t">
              <a:spAutoFit/>
            </a:bodyPr>
            <a:lstStyle/>
            <a:p>
              <a:pPr>
                <a:lnSpc>
                  <a:spcPts val="1580"/>
                </a:lnSpc>
                <a:spcBef>
                  <a:spcPct val="0"/>
                </a:spcBef>
              </a:pPr>
              <a:r>
                <a:rPr lang="en-US" sz="1128">
                  <a:solidFill>
                    <a:srgbClr val="000000"/>
                  </a:solidFill>
                  <a:latin typeface="Poppins Medium"/>
                </a:rPr>
                <a:t>IT Professional</a:t>
              </a:r>
            </a:p>
          </p:txBody>
        </p:sp>
      </p:grpSp>
      <p:sp>
        <p:nvSpPr>
          <p:cNvPr id="21" name="TextBox 21"/>
          <p:cNvSpPr txBox="1"/>
          <p:nvPr/>
        </p:nvSpPr>
        <p:spPr>
          <a:xfrm>
            <a:off x="3243693" y="2733777"/>
            <a:ext cx="1437463" cy="169031"/>
          </a:xfrm>
          <a:prstGeom prst="rect">
            <a:avLst/>
          </a:prstGeom>
        </p:spPr>
        <p:txBody>
          <a:bodyPr lIns="0" tIns="0" rIns="0" bIns="0" rtlCol="0" anchor="t">
            <a:spAutoFit/>
          </a:bodyPr>
          <a:lstStyle/>
          <a:p>
            <a:pPr>
              <a:lnSpc>
                <a:spcPts val="1317"/>
              </a:lnSpc>
              <a:spcBef>
                <a:spcPct val="0"/>
              </a:spcBef>
            </a:pPr>
            <a:r>
              <a:rPr lang="en-US" sz="940">
                <a:solidFill>
                  <a:srgbClr val="000000"/>
                </a:solidFill>
                <a:latin typeface="Roboto"/>
              </a:rPr>
              <a:t>Accomplishments:</a:t>
            </a:r>
          </a:p>
        </p:txBody>
      </p:sp>
      <p:sp>
        <p:nvSpPr>
          <p:cNvPr id="22" name="TextBox 22"/>
          <p:cNvSpPr txBox="1"/>
          <p:nvPr/>
        </p:nvSpPr>
        <p:spPr>
          <a:xfrm>
            <a:off x="3243693" y="4876800"/>
            <a:ext cx="1437463" cy="169031"/>
          </a:xfrm>
          <a:prstGeom prst="rect">
            <a:avLst/>
          </a:prstGeom>
        </p:spPr>
        <p:txBody>
          <a:bodyPr lIns="0" tIns="0" rIns="0" bIns="0" rtlCol="0" anchor="t">
            <a:spAutoFit/>
          </a:bodyPr>
          <a:lstStyle/>
          <a:p>
            <a:pPr>
              <a:lnSpc>
                <a:spcPts val="1317"/>
              </a:lnSpc>
              <a:spcBef>
                <a:spcPct val="0"/>
              </a:spcBef>
            </a:pPr>
            <a:r>
              <a:rPr lang="en-US" sz="940">
                <a:solidFill>
                  <a:srgbClr val="000000"/>
                </a:solidFill>
                <a:latin typeface="Roboto"/>
              </a:rPr>
              <a:t>Accountabilities:</a:t>
            </a:r>
          </a:p>
        </p:txBody>
      </p:sp>
      <p:sp>
        <p:nvSpPr>
          <p:cNvPr id="23" name="TextBox 23"/>
          <p:cNvSpPr txBox="1"/>
          <p:nvPr/>
        </p:nvSpPr>
        <p:spPr>
          <a:xfrm>
            <a:off x="3243693" y="5079209"/>
            <a:ext cx="3751467" cy="1096385"/>
          </a:xfrm>
          <a:prstGeom prst="rect">
            <a:avLst/>
          </a:prstGeom>
        </p:spPr>
        <p:txBody>
          <a:bodyPr lIns="0" tIns="0" rIns="0" bIns="0" rtlCol="0" anchor="t">
            <a:spAutoFit/>
          </a:bodyPr>
          <a:lstStyle/>
          <a:p>
            <a:pPr marL="155317" lvl="1" indent="-77658">
              <a:lnSpc>
                <a:spcPts val="1787"/>
              </a:lnSpc>
              <a:buFont typeface="Arial"/>
              <a:buChar char="•"/>
            </a:pPr>
            <a:r>
              <a:rPr lang="en-US" sz="940">
                <a:solidFill>
                  <a:srgbClr val="000000"/>
                </a:solidFill>
                <a:latin typeface="Roboto"/>
              </a:rPr>
              <a:t>Provide excellent customer service through IT Helpdesk. Responds promptly and professionally to phone and ticket inquiries.</a:t>
            </a:r>
          </a:p>
          <a:p>
            <a:pPr marL="155317" lvl="1" indent="-77658">
              <a:lnSpc>
                <a:spcPts val="1787"/>
              </a:lnSpc>
              <a:buFont typeface="Arial"/>
              <a:buChar char="•"/>
            </a:pPr>
            <a:r>
              <a:rPr lang="en-US" sz="1001">
                <a:solidFill>
                  <a:srgbClr val="000000"/>
                </a:solidFill>
                <a:latin typeface="Arimo"/>
              </a:rPr>
              <a:t>Set up all IT Equipment for new hires.</a:t>
            </a:r>
          </a:p>
          <a:p>
            <a:pPr marL="155317" lvl="1" indent="-77658">
              <a:lnSpc>
                <a:spcPts val="1787"/>
              </a:lnSpc>
              <a:buFont typeface="Arial"/>
              <a:buChar char="•"/>
            </a:pPr>
            <a:r>
              <a:rPr lang="en-US" sz="1001">
                <a:solidFill>
                  <a:srgbClr val="000000"/>
                </a:solidFill>
                <a:latin typeface="Arimo"/>
              </a:rPr>
              <a:t>Manage IT equipment inventory and ordering.</a:t>
            </a:r>
          </a:p>
          <a:p>
            <a:pPr>
              <a:lnSpc>
                <a:spcPts val="1787"/>
              </a:lnSpc>
            </a:pPr>
            <a:endParaRPr lang="en-US" sz="1001">
              <a:solidFill>
                <a:srgbClr val="000000"/>
              </a:solidFill>
              <a:latin typeface="Arimo"/>
            </a:endParaRPr>
          </a:p>
        </p:txBody>
      </p:sp>
      <p:sp>
        <p:nvSpPr>
          <p:cNvPr id="24" name="TextBox 24"/>
          <p:cNvSpPr txBox="1"/>
          <p:nvPr/>
        </p:nvSpPr>
        <p:spPr>
          <a:xfrm rot="-5400000">
            <a:off x="385381" y="7908041"/>
            <a:ext cx="1999566" cy="223823"/>
          </a:xfrm>
          <a:prstGeom prst="rect">
            <a:avLst/>
          </a:prstGeom>
        </p:spPr>
        <p:txBody>
          <a:bodyPr lIns="0" tIns="0" rIns="0" bIns="0" rtlCol="0" anchor="t">
            <a:spAutoFit/>
          </a:bodyPr>
          <a:lstStyle/>
          <a:p>
            <a:pPr algn="ctr">
              <a:lnSpc>
                <a:spcPts val="1791"/>
              </a:lnSpc>
            </a:pPr>
            <a:r>
              <a:rPr lang="en-US" sz="1505">
                <a:solidFill>
                  <a:srgbClr val="000000"/>
                </a:solidFill>
                <a:latin typeface="Lovelo"/>
              </a:rPr>
              <a:t>company xyz</a:t>
            </a:r>
          </a:p>
        </p:txBody>
      </p:sp>
      <p:sp>
        <p:nvSpPr>
          <p:cNvPr id="25" name="TextBox 25"/>
          <p:cNvSpPr txBox="1"/>
          <p:nvPr/>
        </p:nvSpPr>
        <p:spPr>
          <a:xfrm>
            <a:off x="3208405" y="6535479"/>
            <a:ext cx="3822044" cy="1541721"/>
          </a:xfrm>
          <a:prstGeom prst="rect">
            <a:avLst/>
          </a:prstGeom>
        </p:spPr>
        <p:txBody>
          <a:bodyPr lIns="0" tIns="0" rIns="0" bIns="0" rtlCol="0" anchor="t">
            <a:spAutoFit/>
          </a:bodyPr>
          <a:lstStyle/>
          <a:p>
            <a:pPr marL="155317" lvl="1" indent="-77658">
              <a:lnSpc>
                <a:spcPts val="1787"/>
              </a:lnSpc>
              <a:buFont typeface="Arial"/>
              <a:buChar char="•"/>
            </a:pPr>
            <a:r>
              <a:rPr lang="en-US" sz="940">
                <a:solidFill>
                  <a:srgbClr val="000000"/>
                </a:solidFill>
                <a:latin typeface="Roboto"/>
              </a:rPr>
              <a:t>Upgrade company-wide wireless internet service by installing and upgrading new wireless internet hubs resulting in X% increase in bandwidth.</a:t>
            </a:r>
            <a:r>
              <a:rPr lang="en-US" sz="1001">
                <a:solidFill>
                  <a:srgbClr val="000000"/>
                </a:solidFill>
                <a:latin typeface="Arimo"/>
              </a:rPr>
              <a:t> </a:t>
            </a:r>
          </a:p>
          <a:p>
            <a:pPr marL="155317" lvl="1" indent="-77658">
              <a:lnSpc>
                <a:spcPts val="1787"/>
              </a:lnSpc>
              <a:buFont typeface="Arial"/>
              <a:buChar char="•"/>
            </a:pPr>
            <a:r>
              <a:rPr lang="en-US" sz="1001">
                <a:solidFill>
                  <a:srgbClr val="000000"/>
                </a:solidFill>
                <a:latin typeface="Arimo"/>
              </a:rPr>
              <a:t>Installation of over 100 new network PCs. Project completed ahead of schedule by 10 working days.</a:t>
            </a:r>
          </a:p>
          <a:p>
            <a:pPr marL="155316" lvl="1" indent="-77658">
              <a:lnSpc>
                <a:spcPts val="1787"/>
              </a:lnSpc>
              <a:buFont typeface="Arial"/>
              <a:buChar char="•"/>
            </a:pPr>
            <a:r>
              <a:rPr lang="en-US" sz="1001">
                <a:solidFill>
                  <a:srgbClr val="000000"/>
                </a:solidFill>
                <a:latin typeface="Arimo"/>
              </a:rPr>
              <a:t> Won the IT Specialist of the year for completing the highest number of service tickets with the highest customer service rating.</a:t>
            </a:r>
          </a:p>
        </p:txBody>
      </p:sp>
      <p:grpSp>
        <p:nvGrpSpPr>
          <p:cNvPr id="26" name="Group 26"/>
          <p:cNvGrpSpPr/>
          <p:nvPr/>
        </p:nvGrpSpPr>
        <p:grpSpPr>
          <a:xfrm>
            <a:off x="2054865" y="6343753"/>
            <a:ext cx="1462002" cy="329955"/>
            <a:chOff x="0" y="0"/>
            <a:chExt cx="1949336" cy="439940"/>
          </a:xfrm>
        </p:grpSpPr>
        <p:sp>
          <p:nvSpPr>
            <p:cNvPr id="27" name="TextBox 27"/>
            <p:cNvSpPr txBox="1"/>
            <p:nvPr/>
          </p:nvSpPr>
          <p:spPr>
            <a:xfrm>
              <a:off x="0" y="220556"/>
              <a:ext cx="1949336" cy="219384"/>
            </a:xfrm>
            <a:prstGeom prst="rect">
              <a:avLst/>
            </a:prstGeom>
          </p:spPr>
          <p:txBody>
            <a:bodyPr lIns="0" tIns="0" rIns="0" bIns="0" rtlCol="0" anchor="t">
              <a:spAutoFit/>
            </a:bodyPr>
            <a:lstStyle/>
            <a:p>
              <a:pPr>
                <a:lnSpc>
                  <a:spcPts val="1317"/>
                </a:lnSpc>
                <a:spcBef>
                  <a:spcPct val="0"/>
                </a:spcBef>
              </a:pPr>
              <a:r>
                <a:rPr lang="en-US" sz="940">
                  <a:solidFill>
                    <a:srgbClr val="000000"/>
                  </a:solidFill>
                  <a:latin typeface="Roboto Italics"/>
                </a:rPr>
                <a:t>Apr 2018 - Present</a:t>
              </a:r>
            </a:p>
          </p:txBody>
        </p:sp>
        <p:sp>
          <p:nvSpPr>
            <p:cNvPr id="28" name="TextBox 28"/>
            <p:cNvSpPr txBox="1"/>
            <p:nvPr/>
          </p:nvSpPr>
          <p:spPr>
            <a:xfrm>
              <a:off x="0" y="-19050"/>
              <a:ext cx="1949336" cy="242365"/>
            </a:xfrm>
            <a:prstGeom prst="rect">
              <a:avLst/>
            </a:prstGeom>
          </p:spPr>
          <p:txBody>
            <a:bodyPr lIns="0" tIns="0" rIns="0" bIns="0" rtlCol="0" anchor="t">
              <a:spAutoFit/>
            </a:bodyPr>
            <a:lstStyle/>
            <a:p>
              <a:pPr>
                <a:lnSpc>
                  <a:spcPts val="1580"/>
                </a:lnSpc>
                <a:spcBef>
                  <a:spcPct val="0"/>
                </a:spcBef>
              </a:pPr>
              <a:r>
                <a:rPr lang="en-US" sz="1128">
                  <a:solidFill>
                    <a:srgbClr val="000000"/>
                  </a:solidFill>
                  <a:latin typeface="Poppins Medium"/>
                </a:rPr>
                <a:t>IT Professional</a:t>
              </a:r>
            </a:p>
          </p:txBody>
        </p:sp>
      </p:grpSp>
      <p:sp>
        <p:nvSpPr>
          <p:cNvPr id="29" name="TextBox 29"/>
          <p:cNvSpPr txBox="1"/>
          <p:nvPr/>
        </p:nvSpPr>
        <p:spPr>
          <a:xfrm>
            <a:off x="3243693" y="6315178"/>
            <a:ext cx="1437463" cy="169031"/>
          </a:xfrm>
          <a:prstGeom prst="rect">
            <a:avLst/>
          </a:prstGeom>
        </p:spPr>
        <p:txBody>
          <a:bodyPr lIns="0" tIns="0" rIns="0" bIns="0" rtlCol="0" anchor="t">
            <a:spAutoFit/>
          </a:bodyPr>
          <a:lstStyle/>
          <a:p>
            <a:pPr>
              <a:lnSpc>
                <a:spcPts val="1317"/>
              </a:lnSpc>
              <a:spcBef>
                <a:spcPct val="0"/>
              </a:spcBef>
            </a:pPr>
            <a:r>
              <a:rPr lang="en-US" sz="940">
                <a:solidFill>
                  <a:srgbClr val="000000"/>
                </a:solidFill>
                <a:latin typeface="Roboto"/>
              </a:rPr>
              <a:t>Accomplishments:</a:t>
            </a:r>
          </a:p>
        </p:txBody>
      </p:sp>
      <p:sp>
        <p:nvSpPr>
          <p:cNvPr id="30" name="TextBox 30"/>
          <p:cNvSpPr txBox="1"/>
          <p:nvPr/>
        </p:nvSpPr>
        <p:spPr>
          <a:xfrm>
            <a:off x="3243693" y="8454805"/>
            <a:ext cx="1437463" cy="169031"/>
          </a:xfrm>
          <a:prstGeom prst="rect">
            <a:avLst/>
          </a:prstGeom>
        </p:spPr>
        <p:txBody>
          <a:bodyPr lIns="0" tIns="0" rIns="0" bIns="0" rtlCol="0" anchor="t">
            <a:spAutoFit/>
          </a:bodyPr>
          <a:lstStyle/>
          <a:p>
            <a:pPr>
              <a:lnSpc>
                <a:spcPts val="1317"/>
              </a:lnSpc>
              <a:spcBef>
                <a:spcPct val="0"/>
              </a:spcBef>
            </a:pPr>
            <a:r>
              <a:rPr lang="en-US" sz="940">
                <a:solidFill>
                  <a:srgbClr val="000000"/>
                </a:solidFill>
                <a:latin typeface="Roboto"/>
              </a:rPr>
              <a:t>Accountabilities:</a:t>
            </a:r>
          </a:p>
        </p:txBody>
      </p:sp>
      <p:sp>
        <p:nvSpPr>
          <p:cNvPr id="31" name="TextBox 31"/>
          <p:cNvSpPr txBox="1"/>
          <p:nvPr/>
        </p:nvSpPr>
        <p:spPr>
          <a:xfrm>
            <a:off x="3243693" y="8657215"/>
            <a:ext cx="3751467" cy="1096385"/>
          </a:xfrm>
          <a:prstGeom prst="rect">
            <a:avLst/>
          </a:prstGeom>
        </p:spPr>
        <p:txBody>
          <a:bodyPr lIns="0" tIns="0" rIns="0" bIns="0" rtlCol="0" anchor="t">
            <a:spAutoFit/>
          </a:bodyPr>
          <a:lstStyle/>
          <a:p>
            <a:pPr marL="155317" lvl="1" indent="-77658">
              <a:lnSpc>
                <a:spcPts val="1787"/>
              </a:lnSpc>
              <a:buFont typeface="Arial"/>
              <a:buChar char="•"/>
            </a:pPr>
            <a:r>
              <a:rPr lang="en-US" sz="940">
                <a:solidFill>
                  <a:srgbClr val="000000"/>
                </a:solidFill>
                <a:latin typeface="Roboto"/>
              </a:rPr>
              <a:t>Provide excellent customer service through IT Helpdesk. Responds promptly and professionally to phone and ticket inquiries.</a:t>
            </a:r>
          </a:p>
          <a:p>
            <a:pPr marL="155317" lvl="1" indent="-77658">
              <a:lnSpc>
                <a:spcPts val="1787"/>
              </a:lnSpc>
              <a:buFont typeface="Arial"/>
              <a:buChar char="•"/>
            </a:pPr>
            <a:r>
              <a:rPr lang="en-US" sz="1001">
                <a:solidFill>
                  <a:srgbClr val="000000"/>
                </a:solidFill>
                <a:latin typeface="Arimo"/>
              </a:rPr>
              <a:t>Set up all IT Equipment for new hires.</a:t>
            </a:r>
          </a:p>
          <a:p>
            <a:pPr marL="155317" lvl="1" indent="-77658">
              <a:lnSpc>
                <a:spcPts val="1787"/>
              </a:lnSpc>
              <a:buFont typeface="Arial"/>
              <a:buChar char="•"/>
            </a:pPr>
            <a:r>
              <a:rPr lang="en-US" sz="1001">
                <a:solidFill>
                  <a:srgbClr val="000000"/>
                </a:solidFill>
                <a:latin typeface="Arimo"/>
              </a:rPr>
              <a:t>Manage IT equipment inventory and ordering.</a:t>
            </a:r>
          </a:p>
          <a:p>
            <a:pPr>
              <a:lnSpc>
                <a:spcPts val="1787"/>
              </a:lnSpc>
            </a:pPr>
            <a:endParaRPr lang="en-US" sz="1001">
              <a:solidFill>
                <a:srgbClr val="000000"/>
              </a:solidFill>
              <a:latin typeface="Arimo"/>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rot="-5400000">
            <a:off x="648703" y="8026359"/>
            <a:ext cx="1494673" cy="223823"/>
          </a:xfrm>
          <a:prstGeom prst="rect">
            <a:avLst/>
          </a:prstGeom>
        </p:spPr>
        <p:txBody>
          <a:bodyPr lIns="0" tIns="0" rIns="0" bIns="0" rtlCol="0" anchor="t">
            <a:spAutoFit/>
          </a:bodyPr>
          <a:lstStyle/>
          <a:p>
            <a:pPr algn="ctr">
              <a:lnSpc>
                <a:spcPts val="1791"/>
              </a:lnSpc>
            </a:pPr>
            <a:r>
              <a:rPr lang="en-US" sz="1505">
                <a:solidFill>
                  <a:srgbClr val="000000"/>
                </a:solidFill>
                <a:latin typeface="Lovelo"/>
              </a:rPr>
              <a:t>SKILLS</a:t>
            </a:r>
          </a:p>
        </p:txBody>
      </p:sp>
      <p:sp>
        <p:nvSpPr>
          <p:cNvPr id="3" name="TextBox 3"/>
          <p:cNvSpPr txBox="1"/>
          <p:nvPr/>
        </p:nvSpPr>
        <p:spPr>
          <a:xfrm>
            <a:off x="3219280" y="7668074"/>
            <a:ext cx="1964278" cy="1096385"/>
          </a:xfrm>
          <a:prstGeom prst="rect">
            <a:avLst/>
          </a:prstGeom>
        </p:spPr>
        <p:txBody>
          <a:bodyPr lIns="0" tIns="0" rIns="0" bIns="0" rtlCol="0" anchor="t">
            <a:spAutoFit/>
          </a:bodyPr>
          <a:lstStyle/>
          <a:p>
            <a:pPr marL="155317" lvl="1" indent="-77658">
              <a:lnSpc>
                <a:spcPts val="1787"/>
              </a:lnSpc>
              <a:buFont typeface="Arial"/>
              <a:buChar char="•"/>
            </a:pPr>
            <a:r>
              <a:rPr lang="en-US" sz="940">
                <a:solidFill>
                  <a:srgbClr val="000000"/>
                </a:solidFill>
                <a:latin typeface="Roboto"/>
              </a:rPr>
              <a:t>System Application: MS Office, McAfee, Windows</a:t>
            </a:r>
          </a:p>
          <a:p>
            <a:pPr marL="155316" lvl="1" indent="-77658">
              <a:lnSpc>
                <a:spcPts val="1787"/>
              </a:lnSpc>
              <a:buFont typeface="Arial"/>
              <a:buChar char="•"/>
            </a:pPr>
            <a:r>
              <a:rPr lang="en-US" sz="940">
                <a:solidFill>
                  <a:srgbClr val="000000"/>
                </a:solidFill>
                <a:latin typeface="Roboto"/>
              </a:rPr>
              <a:t>Hardware + Software: Printers, Servers, Installation, Troubleshooting</a:t>
            </a:r>
          </a:p>
        </p:txBody>
      </p:sp>
      <p:sp>
        <p:nvSpPr>
          <p:cNvPr id="4" name="TextBox 4"/>
          <p:cNvSpPr txBox="1"/>
          <p:nvPr/>
        </p:nvSpPr>
        <p:spPr>
          <a:xfrm>
            <a:off x="5130302" y="7668074"/>
            <a:ext cx="1964278" cy="1096385"/>
          </a:xfrm>
          <a:prstGeom prst="rect">
            <a:avLst/>
          </a:prstGeom>
        </p:spPr>
        <p:txBody>
          <a:bodyPr lIns="0" tIns="0" rIns="0" bIns="0" rtlCol="0" anchor="t">
            <a:spAutoFit/>
          </a:bodyPr>
          <a:lstStyle/>
          <a:p>
            <a:pPr marL="155317" lvl="1" indent="-77658">
              <a:lnSpc>
                <a:spcPts val="1787"/>
              </a:lnSpc>
              <a:buFont typeface="Arial"/>
              <a:buChar char="•"/>
            </a:pPr>
            <a:r>
              <a:rPr lang="en-US" sz="940">
                <a:solidFill>
                  <a:srgbClr val="000000"/>
                </a:solidFill>
                <a:latin typeface="Roboto"/>
              </a:rPr>
              <a:t>Programming + Web Languages: C++, HTML/ CSS, JAVA, VBA</a:t>
            </a:r>
          </a:p>
          <a:p>
            <a:pPr marL="155317" lvl="1" indent="-77658">
              <a:lnSpc>
                <a:spcPts val="1787"/>
              </a:lnSpc>
              <a:buFont typeface="Arial"/>
              <a:buChar char="•"/>
            </a:pPr>
            <a:r>
              <a:rPr lang="en-US" sz="940">
                <a:solidFill>
                  <a:srgbClr val="000000"/>
                </a:solidFill>
                <a:latin typeface="Roboto"/>
              </a:rPr>
              <a:t>Strategic Planning</a:t>
            </a:r>
          </a:p>
          <a:p>
            <a:pPr marL="155317" lvl="1" indent="-77658">
              <a:lnSpc>
                <a:spcPts val="1787"/>
              </a:lnSpc>
              <a:buFont typeface="Arial"/>
              <a:buChar char="•"/>
            </a:pPr>
            <a:r>
              <a:rPr lang="en-US" sz="940">
                <a:solidFill>
                  <a:srgbClr val="000000"/>
                </a:solidFill>
                <a:latin typeface="Roboto"/>
              </a:rPr>
              <a:t>Editing + Authoring Tools</a:t>
            </a:r>
          </a:p>
          <a:p>
            <a:pPr marL="155316" lvl="1" indent="-77658">
              <a:lnSpc>
                <a:spcPts val="1787"/>
              </a:lnSpc>
              <a:buFont typeface="Arial"/>
              <a:buChar char="•"/>
            </a:pPr>
            <a:r>
              <a:rPr lang="en-US" sz="940">
                <a:solidFill>
                  <a:srgbClr val="000000"/>
                </a:solidFill>
                <a:latin typeface="Roboto"/>
              </a:rPr>
              <a:t>Web Layout + Design</a:t>
            </a:r>
          </a:p>
        </p:txBody>
      </p:sp>
      <p:grpSp>
        <p:nvGrpSpPr>
          <p:cNvPr id="5" name="Group 5"/>
          <p:cNvGrpSpPr/>
          <p:nvPr/>
        </p:nvGrpSpPr>
        <p:grpSpPr>
          <a:xfrm>
            <a:off x="363656" y="9281160"/>
            <a:ext cx="462170" cy="462170"/>
            <a:chOff x="0" y="0"/>
            <a:chExt cx="616226" cy="616226"/>
          </a:xfrm>
        </p:grpSpPr>
        <p:grpSp>
          <p:nvGrpSpPr>
            <p:cNvPr id="6" name="Group 6"/>
            <p:cNvGrpSpPr>
              <a:grpSpLocks noChangeAspect="1"/>
            </p:cNvGrpSpPr>
            <p:nvPr/>
          </p:nvGrpSpPr>
          <p:grpSpPr>
            <a:xfrm>
              <a:off x="0" y="0"/>
              <a:ext cx="616226" cy="616226"/>
              <a:chOff x="-2540" y="-2540"/>
              <a:chExt cx="6355080" cy="6355080"/>
            </a:xfrm>
          </p:grpSpPr>
          <p:sp>
            <p:nvSpPr>
              <p:cNvPr id="7" name="Freeform 7"/>
              <p:cNvSpPr/>
              <p:nvPr/>
            </p:nvSpPr>
            <p:spPr>
              <a:xfrm>
                <a:off x="-2540" y="-2540"/>
                <a:ext cx="6355080" cy="6355080"/>
              </a:xfrm>
              <a:custGeom>
                <a:avLst/>
                <a:gdLst/>
                <a:ahLst/>
                <a:cxnLst/>
                <a:rect l="l" t="t" r="r" b="b"/>
                <a:pathLst>
                  <a:path w="6355080" h="6355080">
                    <a:moveTo>
                      <a:pt x="3177540" y="6355080"/>
                    </a:moveTo>
                    <a:cubicBezTo>
                      <a:pt x="2329180" y="6355080"/>
                      <a:pt x="1530350" y="6024880"/>
                      <a:pt x="930910" y="5424170"/>
                    </a:cubicBezTo>
                    <a:cubicBezTo>
                      <a:pt x="330200" y="4824730"/>
                      <a:pt x="0" y="4025900"/>
                      <a:pt x="0" y="3177540"/>
                    </a:cubicBezTo>
                    <a:cubicBezTo>
                      <a:pt x="0" y="2329180"/>
                      <a:pt x="330200" y="1530350"/>
                      <a:pt x="930910" y="930910"/>
                    </a:cubicBezTo>
                    <a:cubicBezTo>
                      <a:pt x="1530350" y="330200"/>
                      <a:pt x="2329180" y="0"/>
                      <a:pt x="3177540" y="0"/>
                    </a:cubicBezTo>
                    <a:cubicBezTo>
                      <a:pt x="4025900" y="0"/>
                      <a:pt x="4824730" y="330200"/>
                      <a:pt x="5424170" y="930910"/>
                    </a:cubicBezTo>
                    <a:cubicBezTo>
                      <a:pt x="6024880" y="1531620"/>
                      <a:pt x="6355080" y="2329180"/>
                      <a:pt x="6355080" y="3177540"/>
                    </a:cubicBezTo>
                    <a:cubicBezTo>
                      <a:pt x="6355080" y="4025900"/>
                      <a:pt x="6024880" y="4824730"/>
                      <a:pt x="5424170" y="5424170"/>
                    </a:cubicBezTo>
                    <a:cubicBezTo>
                      <a:pt x="4824730" y="6024880"/>
                      <a:pt x="4025900" y="6355080"/>
                      <a:pt x="3177540" y="6355080"/>
                    </a:cubicBezTo>
                    <a:close/>
                    <a:moveTo>
                      <a:pt x="3177540" y="190500"/>
                    </a:moveTo>
                    <a:cubicBezTo>
                      <a:pt x="2379980" y="190500"/>
                      <a:pt x="1629410" y="501650"/>
                      <a:pt x="1065530" y="1065530"/>
                    </a:cubicBezTo>
                    <a:cubicBezTo>
                      <a:pt x="501650" y="1629410"/>
                      <a:pt x="190500" y="2379980"/>
                      <a:pt x="190500" y="3177540"/>
                    </a:cubicBezTo>
                    <a:cubicBezTo>
                      <a:pt x="190500" y="3975100"/>
                      <a:pt x="501650" y="4725670"/>
                      <a:pt x="1065530" y="5289550"/>
                    </a:cubicBezTo>
                    <a:cubicBezTo>
                      <a:pt x="1629410" y="5853430"/>
                      <a:pt x="2379980" y="6164580"/>
                      <a:pt x="3177540" y="6164580"/>
                    </a:cubicBezTo>
                    <a:cubicBezTo>
                      <a:pt x="3975100" y="6164580"/>
                      <a:pt x="4725670" y="5853430"/>
                      <a:pt x="5289550" y="5289550"/>
                    </a:cubicBezTo>
                    <a:cubicBezTo>
                      <a:pt x="5853430" y="4725670"/>
                      <a:pt x="6164580" y="3975100"/>
                      <a:pt x="6164580" y="3177540"/>
                    </a:cubicBezTo>
                    <a:cubicBezTo>
                      <a:pt x="6164580" y="2379980"/>
                      <a:pt x="5853430" y="1629410"/>
                      <a:pt x="5289550" y="1065530"/>
                    </a:cubicBezTo>
                    <a:cubicBezTo>
                      <a:pt x="4725670" y="501650"/>
                      <a:pt x="3975100" y="190500"/>
                      <a:pt x="3177540" y="190500"/>
                    </a:cubicBezTo>
                    <a:close/>
                  </a:path>
                </a:pathLst>
              </a:custGeom>
              <a:solidFill>
                <a:srgbClr val="000000"/>
              </a:solidFill>
            </p:spPr>
          </p:sp>
        </p:grpSp>
        <p:sp>
          <p:nvSpPr>
            <p:cNvPr id="8" name="TextBox 8"/>
            <p:cNvSpPr txBox="1"/>
            <p:nvPr/>
          </p:nvSpPr>
          <p:spPr>
            <a:xfrm>
              <a:off x="164131" y="187737"/>
              <a:ext cx="306724" cy="256323"/>
            </a:xfrm>
            <a:prstGeom prst="rect">
              <a:avLst/>
            </a:prstGeom>
          </p:spPr>
          <p:txBody>
            <a:bodyPr lIns="0" tIns="0" rIns="0" bIns="0" rtlCol="0" anchor="t">
              <a:spAutoFit/>
            </a:bodyPr>
            <a:lstStyle/>
            <a:p>
              <a:pPr>
                <a:lnSpc>
                  <a:spcPts val="1531"/>
                </a:lnSpc>
              </a:pPr>
              <a:r>
                <a:rPr lang="en-US" sz="1287">
                  <a:solidFill>
                    <a:srgbClr val="000000"/>
                  </a:solidFill>
                  <a:latin typeface="Poppins Medium"/>
                </a:rPr>
                <a:t>P.2</a:t>
              </a:r>
            </a:p>
          </p:txBody>
        </p:sp>
      </p:grpSp>
      <p:grpSp>
        <p:nvGrpSpPr>
          <p:cNvPr id="9" name="Group 9"/>
          <p:cNvGrpSpPr/>
          <p:nvPr/>
        </p:nvGrpSpPr>
        <p:grpSpPr>
          <a:xfrm>
            <a:off x="2054865" y="1889349"/>
            <a:ext cx="4975583" cy="208873"/>
            <a:chOff x="0" y="0"/>
            <a:chExt cx="13613742" cy="571500"/>
          </a:xfrm>
        </p:grpSpPr>
        <p:sp>
          <p:nvSpPr>
            <p:cNvPr id="10" name="Freeform 10"/>
            <p:cNvSpPr/>
            <p:nvPr/>
          </p:nvSpPr>
          <p:spPr>
            <a:xfrm>
              <a:off x="0" y="255270"/>
              <a:ext cx="13613743" cy="69850"/>
            </a:xfrm>
            <a:custGeom>
              <a:avLst/>
              <a:gdLst/>
              <a:ahLst/>
              <a:cxnLst/>
              <a:rect l="l" t="t" r="r" b="b"/>
              <a:pathLst>
                <a:path w="13613743" h="69850">
                  <a:moveTo>
                    <a:pt x="13322912" y="0"/>
                  </a:moveTo>
                  <a:lnTo>
                    <a:pt x="0" y="0"/>
                  </a:lnTo>
                  <a:lnTo>
                    <a:pt x="0" y="69850"/>
                  </a:lnTo>
                  <a:lnTo>
                    <a:pt x="13613743" y="69850"/>
                  </a:lnTo>
                  <a:lnTo>
                    <a:pt x="13613743" y="0"/>
                  </a:lnTo>
                  <a:close/>
                </a:path>
              </a:pathLst>
            </a:custGeom>
            <a:solidFill>
              <a:srgbClr val="000000"/>
            </a:solidFill>
          </p:spPr>
        </p:sp>
      </p:grpSp>
      <p:grpSp>
        <p:nvGrpSpPr>
          <p:cNvPr id="11" name="Group 11"/>
          <p:cNvGrpSpPr/>
          <p:nvPr/>
        </p:nvGrpSpPr>
        <p:grpSpPr>
          <a:xfrm>
            <a:off x="363656" y="711200"/>
            <a:ext cx="1387023" cy="1387023"/>
            <a:chOff x="0" y="0"/>
            <a:chExt cx="1849363" cy="1849363"/>
          </a:xfrm>
        </p:grpSpPr>
        <p:grpSp>
          <p:nvGrpSpPr>
            <p:cNvPr id="12" name="Group 12"/>
            <p:cNvGrpSpPr>
              <a:grpSpLocks noChangeAspect="1"/>
            </p:cNvGrpSpPr>
            <p:nvPr/>
          </p:nvGrpSpPr>
          <p:grpSpPr>
            <a:xfrm>
              <a:off x="0" y="0"/>
              <a:ext cx="1849363" cy="1849363"/>
              <a:chOff x="-2540" y="-2540"/>
              <a:chExt cx="6355080" cy="6355080"/>
            </a:xfrm>
          </p:grpSpPr>
          <p:sp>
            <p:nvSpPr>
              <p:cNvPr id="13" name="Freeform 13"/>
              <p:cNvSpPr/>
              <p:nvPr/>
            </p:nvSpPr>
            <p:spPr>
              <a:xfrm>
                <a:off x="-2540" y="-2540"/>
                <a:ext cx="6355080" cy="6355080"/>
              </a:xfrm>
              <a:custGeom>
                <a:avLst/>
                <a:gdLst/>
                <a:ahLst/>
                <a:cxnLst/>
                <a:rect l="l" t="t" r="r" b="b"/>
                <a:pathLst>
                  <a:path w="6355080" h="6355080">
                    <a:moveTo>
                      <a:pt x="3177540" y="6355080"/>
                    </a:moveTo>
                    <a:cubicBezTo>
                      <a:pt x="2329180" y="6355080"/>
                      <a:pt x="1530350" y="6024880"/>
                      <a:pt x="930910" y="5424170"/>
                    </a:cubicBezTo>
                    <a:cubicBezTo>
                      <a:pt x="330200" y="4824730"/>
                      <a:pt x="0" y="4025900"/>
                      <a:pt x="0" y="3177540"/>
                    </a:cubicBezTo>
                    <a:cubicBezTo>
                      <a:pt x="0" y="2329180"/>
                      <a:pt x="330200" y="1530350"/>
                      <a:pt x="930910" y="930910"/>
                    </a:cubicBezTo>
                    <a:cubicBezTo>
                      <a:pt x="1530350" y="330200"/>
                      <a:pt x="2329180" y="0"/>
                      <a:pt x="3177540" y="0"/>
                    </a:cubicBezTo>
                    <a:cubicBezTo>
                      <a:pt x="4025900" y="0"/>
                      <a:pt x="4824730" y="330200"/>
                      <a:pt x="5424170" y="930910"/>
                    </a:cubicBezTo>
                    <a:cubicBezTo>
                      <a:pt x="6024880" y="1531620"/>
                      <a:pt x="6355080" y="2329180"/>
                      <a:pt x="6355080" y="3177540"/>
                    </a:cubicBezTo>
                    <a:cubicBezTo>
                      <a:pt x="6355080" y="4025900"/>
                      <a:pt x="6024880" y="4824730"/>
                      <a:pt x="5424170" y="5424170"/>
                    </a:cubicBezTo>
                    <a:cubicBezTo>
                      <a:pt x="4824730" y="6024880"/>
                      <a:pt x="4025900" y="6355080"/>
                      <a:pt x="3177540" y="6355080"/>
                    </a:cubicBezTo>
                    <a:close/>
                    <a:moveTo>
                      <a:pt x="3177540" y="190500"/>
                    </a:moveTo>
                    <a:cubicBezTo>
                      <a:pt x="2379980" y="190500"/>
                      <a:pt x="1629410" y="501650"/>
                      <a:pt x="1065530" y="1065530"/>
                    </a:cubicBezTo>
                    <a:cubicBezTo>
                      <a:pt x="501650" y="1629410"/>
                      <a:pt x="190500" y="2379980"/>
                      <a:pt x="190500" y="3177540"/>
                    </a:cubicBezTo>
                    <a:cubicBezTo>
                      <a:pt x="190500" y="3975100"/>
                      <a:pt x="501650" y="4725670"/>
                      <a:pt x="1065530" y="5289550"/>
                    </a:cubicBezTo>
                    <a:cubicBezTo>
                      <a:pt x="1629410" y="5853430"/>
                      <a:pt x="2379980" y="6164580"/>
                      <a:pt x="3177540" y="6164580"/>
                    </a:cubicBezTo>
                    <a:cubicBezTo>
                      <a:pt x="3975100" y="6164580"/>
                      <a:pt x="4725670" y="5853430"/>
                      <a:pt x="5289550" y="5289550"/>
                    </a:cubicBezTo>
                    <a:cubicBezTo>
                      <a:pt x="5853430" y="4725670"/>
                      <a:pt x="6164580" y="3975100"/>
                      <a:pt x="6164580" y="3177540"/>
                    </a:cubicBezTo>
                    <a:cubicBezTo>
                      <a:pt x="6164580" y="2379980"/>
                      <a:pt x="5853430" y="1629410"/>
                      <a:pt x="5289550" y="1065530"/>
                    </a:cubicBezTo>
                    <a:cubicBezTo>
                      <a:pt x="4725670" y="501650"/>
                      <a:pt x="3975100" y="190500"/>
                      <a:pt x="3177540" y="190500"/>
                    </a:cubicBezTo>
                    <a:close/>
                  </a:path>
                </a:pathLst>
              </a:custGeom>
              <a:solidFill>
                <a:srgbClr val="000000"/>
              </a:solidFill>
            </p:spPr>
          </p:sp>
        </p:grpSp>
        <p:sp>
          <p:nvSpPr>
            <p:cNvPr id="14" name="TextBox 14"/>
            <p:cNvSpPr txBox="1"/>
            <p:nvPr/>
          </p:nvSpPr>
          <p:spPr>
            <a:xfrm>
              <a:off x="243644" y="436387"/>
              <a:ext cx="1362075" cy="1119464"/>
            </a:xfrm>
            <a:prstGeom prst="rect">
              <a:avLst/>
            </a:prstGeom>
          </p:spPr>
          <p:txBody>
            <a:bodyPr lIns="0" tIns="0" rIns="0" bIns="0" rtlCol="0" anchor="t">
              <a:spAutoFit/>
            </a:bodyPr>
            <a:lstStyle/>
            <a:p>
              <a:pPr>
                <a:lnSpc>
                  <a:spcPts val="6515"/>
                </a:lnSpc>
              </a:pPr>
              <a:r>
                <a:rPr lang="en-US" sz="5475">
                  <a:solidFill>
                    <a:srgbClr val="000000"/>
                  </a:solidFill>
                  <a:latin typeface="Lovelo"/>
                </a:rPr>
                <a:t>AM</a:t>
              </a:r>
            </a:p>
          </p:txBody>
        </p:sp>
      </p:grpSp>
      <p:sp>
        <p:nvSpPr>
          <p:cNvPr id="15" name="TextBox 15"/>
          <p:cNvSpPr txBox="1"/>
          <p:nvPr/>
        </p:nvSpPr>
        <p:spPr>
          <a:xfrm>
            <a:off x="2054865" y="701675"/>
            <a:ext cx="4374064" cy="445571"/>
          </a:xfrm>
          <a:prstGeom prst="rect">
            <a:avLst/>
          </a:prstGeom>
        </p:spPr>
        <p:txBody>
          <a:bodyPr lIns="0" tIns="0" rIns="0" bIns="0" rtlCol="0" anchor="t">
            <a:spAutoFit/>
          </a:bodyPr>
          <a:lstStyle/>
          <a:p>
            <a:pPr>
              <a:lnSpc>
                <a:spcPts val="3441"/>
              </a:lnSpc>
            </a:pPr>
            <a:r>
              <a:rPr lang="en-US" sz="2891">
                <a:solidFill>
                  <a:srgbClr val="000000"/>
                </a:solidFill>
                <a:latin typeface="Lovelo"/>
              </a:rPr>
              <a:t>Annie Monyok </a:t>
            </a:r>
          </a:p>
        </p:txBody>
      </p:sp>
      <p:sp>
        <p:nvSpPr>
          <p:cNvPr id="16" name="TextBox 16"/>
          <p:cNvSpPr txBox="1"/>
          <p:nvPr/>
        </p:nvSpPr>
        <p:spPr>
          <a:xfrm>
            <a:off x="2054865" y="1211249"/>
            <a:ext cx="4374064" cy="401050"/>
          </a:xfrm>
          <a:prstGeom prst="rect">
            <a:avLst/>
          </a:prstGeom>
        </p:spPr>
        <p:txBody>
          <a:bodyPr lIns="0" tIns="0" rIns="0" bIns="0" rtlCol="0" anchor="t">
            <a:spAutoFit/>
          </a:bodyPr>
          <a:lstStyle/>
          <a:p>
            <a:pPr>
              <a:lnSpc>
                <a:spcPts val="1708"/>
              </a:lnSpc>
            </a:pPr>
            <a:r>
              <a:rPr lang="en-US" sz="1220">
                <a:solidFill>
                  <a:srgbClr val="000000"/>
                </a:solidFill>
                <a:latin typeface="Roboto"/>
              </a:rPr>
              <a:t>IT Professional</a:t>
            </a:r>
          </a:p>
          <a:p>
            <a:pPr>
              <a:lnSpc>
                <a:spcPts val="1405"/>
              </a:lnSpc>
            </a:pPr>
            <a:r>
              <a:rPr lang="en-US" sz="1003">
                <a:solidFill>
                  <a:srgbClr val="000000"/>
                </a:solidFill>
                <a:latin typeface="Roboto"/>
              </a:rPr>
              <a:t>217.444.4444   I   email@gmail.com   I   My Town, IL </a:t>
            </a:r>
          </a:p>
        </p:txBody>
      </p:sp>
      <p:sp>
        <p:nvSpPr>
          <p:cNvPr id="17" name="TextBox 17"/>
          <p:cNvSpPr txBox="1"/>
          <p:nvPr/>
        </p:nvSpPr>
        <p:spPr>
          <a:xfrm rot="-5400000">
            <a:off x="396256" y="6508305"/>
            <a:ext cx="1999566" cy="223823"/>
          </a:xfrm>
          <a:prstGeom prst="rect">
            <a:avLst/>
          </a:prstGeom>
        </p:spPr>
        <p:txBody>
          <a:bodyPr lIns="0" tIns="0" rIns="0" bIns="0" rtlCol="0" anchor="t">
            <a:spAutoFit/>
          </a:bodyPr>
          <a:lstStyle/>
          <a:p>
            <a:pPr algn="ctr">
              <a:lnSpc>
                <a:spcPts val="1791"/>
              </a:lnSpc>
            </a:pPr>
            <a:r>
              <a:rPr lang="en-US" sz="1505">
                <a:solidFill>
                  <a:srgbClr val="000000"/>
                </a:solidFill>
                <a:latin typeface="Lovelo"/>
              </a:rPr>
              <a:t>education</a:t>
            </a:r>
          </a:p>
        </p:txBody>
      </p:sp>
      <p:sp>
        <p:nvSpPr>
          <p:cNvPr id="18" name="TextBox 18"/>
          <p:cNvSpPr txBox="1"/>
          <p:nvPr/>
        </p:nvSpPr>
        <p:spPr>
          <a:xfrm>
            <a:off x="3208405" y="6186338"/>
            <a:ext cx="3822044" cy="651048"/>
          </a:xfrm>
          <a:prstGeom prst="rect">
            <a:avLst/>
          </a:prstGeom>
        </p:spPr>
        <p:txBody>
          <a:bodyPr lIns="0" tIns="0" rIns="0" bIns="0" rtlCol="0" anchor="t">
            <a:spAutoFit/>
          </a:bodyPr>
          <a:lstStyle/>
          <a:p>
            <a:pPr marL="203106" lvl="1" indent="-101553">
              <a:lnSpc>
                <a:spcPts val="1787"/>
              </a:lnSpc>
              <a:buFont typeface="Arial"/>
              <a:buChar char="•"/>
            </a:pPr>
            <a:r>
              <a:rPr lang="en-US" sz="940">
                <a:solidFill>
                  <a:srgbClr val="000000"/>
                </a:solidFill>
                <a:latin typeface="Roboto"/>
              </a:rPr>
              <a:t>BA Multimedia Arts</a:t>
            </a:r>
          </a:p>
          <a:p>
            <a:pPr marL="203106" lvl="1" indent="-101553">
              <a:lnSpc>
                <a:spcPts val="1787"/>
              </a:lnSpc>
              <a:buFont typeface="Arial"/>
              <a:buChar char="•"/>
            </a:pPr>
            <a:r>
              <a:rPr lang="en-US" sz="940">
                <a:solidFill>
                  <a:srgbClr val="000000"/>
                </a:solidFill>
                <a:latin typeface="Roboto"/>
              </a:rPr>
              <a:t>Magna Cum Laude</a:t>
            </a:r>
          </a:p>
          <a:p>
            <a:pPr>
              <a:lnSpc>
                <a:spcPts val="1787"/>
              </a:lnSpc>
            </a:pPr>
            <a:endParaRPr lang="en-US" sz="940">
              <a:solidFill>
                <a:srgbClr val="000000"/>
              </a:solidFill>
              <a:latin typeface="Roboto"/>
            </a:endParaRPr>
          </a:p>
        </p:txBody>
      </p:sp>
      <p:grpSp>
        <p:nvGrpSpPr>
          <p:cNvPr id="19" name="Group 19"/>
          <p:cNvGrpSpPr/>
          <p:nvPr/>
        </p:nvGrpSpPr>
        <p:grpSpPr>
          <a:xfrm>
            <a:off x="2054865" y="6012479"/>
            <a:ext cx="1462002" cy="327304"/>
            <a:chOff x="0" y="0"/>
            <a:chExt cx="1949336" cy="436405"/>
          </a:xfrm>
        </p:grpSpPr>
        <p:sp>
          <p:nvSpPr>
            <p:cNvPr id="20" name="TextBox 20"/>
            <p:cNvSpPr txBox="1"/>
            <p:nvPr/>
          </p:nvSpPr>
          <p:spPr>
            <a:xfrm>
              <a:off x="0" y="220556"/>
              <a:ext cx="1949336" cy="215849"/>
            </a:xfrm>
            <a:prstGeom prst="rect">
              <a:avLst/>
            </a:prstGeom>
          </p:spPr>
          <p:txBody>
            <a:bodyPr lIns="0" tIns="0" rIns="0" bIns="0" rtlCol="0" anchor="t">
              <a:spAutoFit/>
            </a:bodyPr>
            <a:lstStyle/>
            <a:p>
              <a:pPr>
                <a:lnSpc>
                  <a:spcPts val="1317"/>
                </a:lnSpc>
                <a:spcBef>
                  <a:spcPct val="0"/>
                </a:spcBef>
              </a:pPr>
              <a:r>
                <a:rPr lang="en-US" sz="940">
                  <a:solidFill>
                    <a:srgbClr val="000000"/>
                  </a:solidFill>
                  <a:latin typeface="Roboto"/>
                </a:rPr>
                <a:t>2019</a:t>
              </a:r>
            </a:p>
          </p:txBody>
        </p:sp>
        <p:sp>
          <p:nvSpPr>
            <p:cNvPr id="21" name="TextBox 21"/>
            <p:cNvSpPr txBox="1"/>
            <p:nvPr/>
          </p:nvSpPr>
          <p:spPr>
            <a:xfrm>
              <a:off x="0" y="-19050"/>
              <a:ext cx="1949336" cy="242365"/>
            </a:xfrm>
            <a:prstGeom prst="rect">
              <a:avLst/>
            </a:prstGeom>
          </p:spPr>
          <p:txBody>
            <a:bodyPr lIns="0" tIns="0" rIns="0" bIns="0" rtlCol="0" anchor="t">
              <a:spAutoFit/>
            </a:bodyPr>
            <a:lstStyle/>
            <a:p>
              <a:pPr>
                <a:lnSpc>
                  <a:spcPts val="1580"/>
                </a:lnSpc>
                <a:spcBef>
                  <a:spcPct val="0"/>
                </a:spcBef>
              </a:pPr>
              <a:r>
                <a:rPr lang="en-US" sz="1128">
                  <a:solidFill>
                    <a:srgbClr val="000000"/>
                  </a:solidFill>
                  <a:latin typeface="Poppins Medium"/>
                </a:rPr>
                <a:t>Berkshire University</a:t>
              </a:r>
            </a:p>
          </p:txBody>
        </p:sp>
      </p:grpSp>
      <p:sp>
        <p:nvSpPr>
          <p:cNvPr id="22" name="TextBox 22"/>
          <p:cNvSpPr txBox="1"/>
          <p:nvPr/>
        </p:nvSpPr>
        <p:spPr>
          <a:xfrm>
            <a:off x="3208405" y="7029113"/>
            <a:ext cx="3822044" cy="428380"/>
          </a:xfrm>
          <a:prstGeom prst="rect">
            <a:avLst/>
          </a:prstGeom>
        </p:spPr>
        <p:txBody>
          <a:bodyPr lIns="0" tIns="0" rIns="0" bIns="0" rtlCol="0" anchor="t">
            <a:spAutoFit/>
          </a:bodyPr>
          <a:lstStyle/>
          <a:p>
            <a:pPr marL="203106" lvl="1" indent="-101553">
              <a:lnSpc>
                <a:spcPts val="1787"/>
              </a:lnSpc>
              <a:buFont typeface="Arial"/>
              <a:buChar char="•"/>
            </a:pPr>
            <a:r>
              <a:rPr lang="en-US" sz="940">
                <a:solidFill>
                  <a:srgbClr val="000000"/>
                </a:solidFill>
                <a:latin typeface="Roboto"/>
              </a:rPr>
              <a:t>Certificate Course Graphic Design + Illustration</a:t>
            </a:r>
          </a:p>
          <a:p>
            <a:pPr>
              <a:lnSpc>
                <a:spcPts val="1787"/>
              </a:lnSpc>
            </a:pPr>
            <a:endParaRPr lang="en-US" sz="940">
              <a:solidFill>
                <a:srgbClr val="000000"/>
              </a:solidFill>
              <a:latin typeface="Roboto"/>
            </a:endParaRPr>
          </a:p>
        </p:txBody>
      </p:sp>
      <p:grpSp>
        <p:nvGrpSpPr>
          <p:cNvPr id="23" name="Group 23"/>
          <p:cNvGrpSpPr/>
          <p:nvPr/>
        </p:nvGrpSpPr>
        <p:grpSpPr>
          <a:xfrm>
            <a:off x="2054865" y="6855253"/>
            <a:ext cx="1462002" cy="327304"/>
            <a:chOff x="0" y="0"/>
            <a:chExt cx="1949336" cy="436405"/>
          </a:xfrm>
        </p:grpSpPr>
        <p:sp>
          <p:nvSpPr>
            <p:cNvPr id="24" name="TextBox 24"/>
            <p:cNvSpPr txBox="1"/>
            <p:nvPr/>
          </p:nvSpPr>
          <p:spPr>
            <a:xfrm>
              <a:off x="0" y="220556"/>
              <a:ext cx="1949336" cy="215849"/>
            </a:xfrm>
            <a:prstGeom prst="rect">
              <a:avLst/>
            </a:prstGeom>
          </p:spPr>
          <p:txBody>
            <a:bodyPr lIns="0" tIns="0" rIns="0" bIns="0" rtlCol="0" anchor="t">
              <a:spAutoFit/>
            </a:bodyPr>
            <a:lstStyle/>
            <a:p>
              <a:pPr>
                <a:lnSpc>
                  <a:spcPts val="1317"/>
                </a:lnSpc>
                <a:spcBef>
                  <a:spcPct val="0"/>
                </a:spcBef>
              </a:pPr>
              <a:r>
                <a:rPr lang="en-US" sz="940">
                  <a:solidFill>
                    <a:srgbClr val="000000"/>
                  </a:solidFill>
                  <a:latin typeface="Roboto"/>
                </a:rPr>
                <a:t>2020</a:t>
              </a:r>
            </a:p>
          </p:txBody>
        </p:sp>
        <p:sp>
          <p:nvSpPr>
            <p:cNvPr id="25" name="TextBox 25"/>
            <p:cNvSpPr txBox="1"/>
            <p:nvPr/>
          </p:nvSpPr>
          <p:spPr>
            <a:xfrm>
              <a:off x="0" y="-19050"/>
              <a:ext cx="1949336" cy="242365"/>
            </a:xfrm>
            <a:prstGeom prst="rect">
              <a:avLst/>
            </a:prstGeom>
          </p:spPr>
          <p:txBody>
            <a:bodyPr lIns="0" tIns="0" rIns="0" bIns="0" rtlCol="0" anchor="t">
              <a:spAutoFit/>
            </a:bodyPr>
            <a:lstStyle/>
            <a:p>
              <a:pPr>
                <a:lnSpc>
                  <a:spcPts val="1580"/>
                </a:lnSpc>
                <a:spcBef>
                  <a:spcPct val="0"/>
                </a:spcBef>
              </a:pPr>
              <a:r>
                <a:rPr lang="en-US" sz="1128">
                  <a:solidFill>
                    <a:srgbClr val="000000"/>
                  </a:solidFill>
                  <a:latin typeface="Poppins Medium"/>
                </a:rPr>
                <a:t>Berkshire University</a:t>
              </a:r>
            </a:p>
          </p:txBody>
        </p:sp>
      </p:grpSp>
      <p:grpSp>
        <p:nvGrpSpPr>
          <p:cNvPr id="26" name="Group 26"/>
          <p:cNvGrpSpPr/>
          <p:nvPr/>
        </p:nvGrpSpPr>
        <p:grpSpPr>
          <a:xfrm>
            <a:off x="2054865" y="5658527"/>
            <a:ext cx="4975583" cy="208873"/>
            <a:chOff x="0" y="0"/>
            <a:chExt cx="13613742" cy="571500"/>
          </a:xfrm>
        </p:grpSpPr>
        <p:sp>
          <p:nvSpPr>
            <p:cNvPr id="27" name="Freeform 27"/>
            <p:cNvSpPr/>
            <p:nvPr/>
          </p:nvSpPr>
          <p:spPr>
            <a:xfrm>
              <a:off x="0" y="255270"/>
              <a:ext cx="13613743" cy="69850"/>
            </a:xfrm>
            <a:custGeom>
              <a:avLst/>
              <a:gdLst/>
              <a:ahLst/>
              <a:cxnLst/>
              <a:rect l="l" t="t" r="r" b="b"/>
              <a:pathLst>
                <a:path w="13613743" h="69850">
                  <a:moveTo>
                    <a:pt x="13322912" y="0"/>
                  </a:moveTo>
                  <a:lnTo>
                    <a:pt x="0" y="0"/>
                  </a:lnTo>
                  <a:lnTo>
                    <a:pt x="0" y="69850"/>
                  </a:lnTo>
                  <a:lnTo>
                    <a:pt x="13613743" y="69850"/>
                  </a:lnTo>
                  <a:lnTo>
                    <a:pt x="13613743" y="0"/>
                  </a:lnTo>
                  <a:close/>
                </a:path>
              </a:pathLst>
            </a:custGeom>
            <a:solidFill>
              <a:srgbClr val="000000"/>
            </a:solidFill>
          </p:spPr>
        </p:sp>
      </p:grpSp>
      <p:grpSp>
        <p:nvGrpSpPr>
          <p:cNvPr id="28" name="Group 28"/>
          <p:cNvGrpSpPr/>
          <p:nvPr/>
        </p:nvGrpSpPr>
        <p:grpSpPr>
          <a:xfrm>
            <a:off x="2065740" y="7286497"/>
            <a:ext cx="4975583" cy="208873"/>
            <a:chOff x="0" y="0"/>
            <a:chExt cx="13613742" cy="571500"/>
          </a:xfrm>
        </p:grpSpPr>
        <p:sp>
          <p:nvSpPr>
            <p:cNvPr id="29" name="Freeform 29"/>
            <p:cNvSpPr/>
            <p:nvPr/>
          </p:nvSpPr>
          <p:spPr>
            <a:xfrm>
              <a:off x="0" y="255270"/>
              <a:ext cx="13613743" cy="69850"/>
            </a:xfrm>
            <a:custGeom>
              <a:avLst/>
              <a:gdLst/>
              <a:ahLst/>
              <a:cxnLst/>
              <a:rect l="l" t="t" r="r" b="b"/>
              <a:pathLst>
                <a:path w="13613743" h="69850">
                  <a:moveTo>
                    <a:pt x="13322912" y="0"/>
                  </a:moveTo>
                  <a:lnTo>
                    <a:pt x="0" y="0"/>
                  </a:lnTo>
                  <a:lnTo>
                    <a:pt x="0" y="69850"/>
                  </a:lnTo>
                  <a:lnTo>
                    <a:pt x="13613743" y="69850"/>
                  </a:lnTo>
                  <a:lnTo>
                    <a:pt x="13613743" y="0"/>
                  </a:lnTo>
                  <a:close/>
                </a:path>
              </a:pathLst>
            </a:custGeom>
            <a:solidFill>
              <a:srgbClr val="000000"/>
            </a:solidFill>
          </p:spPr>
        </p:sp>
      </p:grpSp>
      <p:sp>
        <p:nvSpPr>
          <p:cNvPr id="30" name="TextBox 30"/>
          <p:cNvSpPr txBox="1"/>
          <p:nvPr/>
        </p:nvSpPr>
        <p:spPr>
          <a:xfrm rot="-5400000">
            <a:off x="396256" y="3553070"/>
            <a:ext cx="1999566" cy="223823"/>
          </a:xfrm>
          <a:prstGeom prst="rect">
            <a:avLst/>
          </a:prstGeom>
        </p:spPr>
        <p:txBody>
          <a:bodyPr lIns="0" tIns="0" rIns="0" bIns="0" rtlCol="0" anchor="t">
            <a:spAutoFit/>
          </a:bodyPr>
          <a:lstStyle/>
          <a:p>
            <a:pPr algn="ctr">
              <a:lnSpc>
                <a:spcPts val="1791"/>
              </a:lnSpc>
            </a:pPr>
            <a:r>
              <a:rPr lang="en-US" sz="1505">
                <a:solidFill>
                  <a:srgbClr val="000000"/>
                </a:solidFill>
                <a:latin typeface="Lovelo"/>
              </a:rPr>
              <a:t>company xyz</a:t>
            </a:r>
          </a:p>
        </p:txBody>
      </p:sp>
      <p:sp>
        <p:nvSpPr>
          <p:cNvPr id="31" name="TextBox 31"/>
          <p:cNvSpPr txBox="1"/>
          <p:nvPr/>
        </p:nvSpPr>
        <p:spPr>
          <a:xfrm>
            <a:off x="3219280" y="2424914"/>
            <a:ext cx="3822044" cy="1541721"/>
          </a:xfrm>
          <a:prstGeom prst="rect">
            <a:avLst/>
          </a:prstGeom>
        </p:spPr>
        <p:txBody>
          <a:bodyPr lIns="0" tIns="0" rIns="0" bIns="0" rtlCol="0" anchor="t">
            <a:spAutoFit/>
          </a:bodyPr>
          <a:lstStyle/>
          <a:p>
            <a:pPr marL="155317" lvl="1" indent="-77658">
              <a:lnSpc>
                <a:spcPts val="1787"/>
              </a:lnSpc>
              <a:buFont typeface="Arial"/>
              <a:buChar char="•"/>
            </a:pPr>
            <a:r>
              <a:rPr lang="en-US" sz="940">
                <a:solidFill>
                  <a:srgbClr val="000000"/>
                </a:solidFill>
                <a:latin typeface="Roboto"/>
              </a:rPr>
              <a:t>Upgrade company-wide wireless internet service by installing and upgrading new wireless internet hubs resulting in X% increase in bandwidth.</a:t>
            </a:r>
            <a:r>
              <a:rPr lang="en-US" sz="1001">
                <a:solidFill>
                  <a:srgbClr val="000000"/>
                </a:solidFill>
                <a:latin typeface="Arimo"/>
              </a:rPr>
              <a:t> </a:t>
            </a:r>
          </a:p>
          <a:p>
            <a:pPr marL="155317" lvl="1" indent="-77658">
              <a:lnSpc>
                <a:spcPts val="1787"/>
              </a:lnSpc>
              <a:buFont typeface="Arial"/>
              <a:buChar char="•"/>
            </a:pPr>
            <a:r>
              <a:rPr lang="en-US" sz="1001">
                <a:solidFill>
                  <a:srgbClr val="000000"/>
                </a:solidFill>
                <a:latin typeface="Arimo"/>
              </a:rPr>
              <a:t>Installation of over 100 new network PCs. Project completed ahead of schedule by 10 working days.</a:t>
            </a:r>
          </a:p>
          <a:p>
            <a:pPr marL="155316" lvl="1" indent="-77658">
              <a:lnSpc>
                <a:spcPts val="1787"/>
              </a:lnSpc>
              <a:buFont typeface="Arial"/>
              <a:buChar char="•"/>
            </a:pPr>
            <a:r>
              <a:rPr lang="en-US" sz="1001">
                <a:solidFill>
                  <a:srgbClr val="000000"/>
                </a:solidFill>
                <a:latin typeface="Arimo"/>
              </a:rPr>
              <a:t> Won the IT Specialist of the year for completing the highest number of service tickets with the highest customer service rating.</a:t>
            </a:r>
          </a:p>
        </p:txBody>
      </p:sp>
      <p:grpSp>
        <p:nvGrpSpPr>
          <p:cNvPr id="32" name="Group 32"/>
          <p:cNvGrpSpPr/>
          <p:nvPr/>
        </p:nvGrpSpPr>
        <p:grpSpPr>
          <a:xfrm>
            <a:off x="2065740" y="2233188"/>
            <a:ext cx="1462002" cy="329955"/>
            <a:chOff x="0" y="0"/>
            <a:chExt cx="1949336" cy="439940"/>
          </a:xfrm>
        </p:grpSpPr>
        <p:sp>
          <p:nvSpPr>
            <p:cNvPr id="33" name="TextBox 33"/>
            <p:cNvSpPr txBox="1"/>
            <p:nvPr/>
          </p:nvSpPr>
          <p:spPr>
            <a:xfrm>
              <a:off x="0" y="220556"/>
              <a:ext cx="1949336" cy="219384"/>
            </a:xfrm>
            <a:prstGeom prst="rect">
              <a:avLst/>
            </a:prstGeom>
          </p:spPr>
          <p:txBody>
            <a:bodyPr lIns="0" tIns="0" rIns="0" bIns="0" rtlCol="0" anchor="t">
              <a:spAutoFit/>
            </a:bodyPr>
            <a:lstStyle/>
            <a:p>
              <a:pPr>
                <a:lnSpc>
                  <a:spcPts val="1317"/>
                </a:lnSpc>
                <a:spcBef>
                  <a:spcPct val="0"/>
                </a:spcBef>
              </a:pPr>
              <a:r>
                <a:rPr lang="en-US" sz="940">
                  <a:solidFill>
                    <a:srgbClr val="000000"/>
                  </a:solidFill>
                  <a:latin typeface="Roboto Italics"/>
                </a:rPr>
                <a:t>Apr 2018 - Present</a:t>
              </a:r>
            </a:p>
          </p:txBody>
        </p:sp>
        <p:sp>
          <p:nvSpPr>
            <p:cNvPr id="34" name="TextBox 34"/>
            <p:cNvSpPr txBox="1"/>
            <p:nvPr/>
          </p:nvSpPr>
          <p:spPr>
            <a:xfrm>
              <a:off x="0" y="-19050"/>
              <a:ext cx="1949336" cy="242365"/>
            </a:xfrm>
            <a:prstGeom prst="rect">
              <a:avLst/>
            </a:prstGeom>
          </p:spPr>
          <p:txBody>
            <a:bodyPr lIns="0" tIns="0" rIns="0" bIns="0" rtlCol="0" anchor="t">
              <a:spAutoFit/>
            </a:bodyPr>
            <a:lstStyle/>
            <a:p>
              <a:pPr>
                <a:lnSpc>
                  <a:spcPts val="1580"/>
                </a:lnSpc>
                <a:spcBef>
                  <a:spcPct val="0"/>
                </a:spcBef>
              </a:pPr>
              <a:r>
                <a:rPr lang="en-US" sz="1128">
                  <a:solidFill>
                    <a:srgbClr val="000000"/>
                  </a:solidFill>
                  <a:latin typeface="Poppins Medium"/>
                </a:rPr>
                <a:t>IT Professional</a:t>
              </a:r>
            </a:p>
          </p:txBody>
        </p:sp>
      </p:grpSp>
      <p:sp>
        <p:nvSpPr>
          <p:cNvPr id="35" name="TextBox 35"/>
          <p:cNvSpPr txBox="1"/>
          <p:nvPr/>
        </p:nvSpPr>
        <p:spPr>
          <a:xfrm>
            <a:off x="3254568" y="2204613"/>
            <a:ext cx="1437463" cy="169031"/>
          </a:xfrm>
          <a:prstGeom prst="rect">
            <a:avLst/>
          </a:prstGeom>
        </p:spPr>
        <p:txBody>
          <a:bodyPr lIns="0" tIns="0" rIns="0" bIns="0" rtlCol="0" anchor="t">
            <a:spAutoFit/>
          </a:bodyPr>
          <a:lstStyle/>
          <a:p>
            <a:pPr>
              <a:lnSpc>
                <a:spcPts val="1317"/>
              </a:lnSpc>
              <a:spcBef>
                <a:spcPct val="0"/>
              </a:spcBef>
            </a:pPr>
            <a:r>
              <a:rPr lang="en-US" sz="940">
                <a:solidFill>
                  <a:srgbClr val="000000"/>
                </a:solidFill>
                <a:latin typeface="Roboto"/>
              </a:rPr>
              <a:t>Accomplishments:</a:t>
            </a:r>
          </a:p>
        </p:txBody>
      </p:sp>
      <p:sp>
        <p:nvSpPr>
          <p:cNvPr id="36" name="TextBox 36"/>
          <p:cNvSpPr txBox="1"/>
          <p:nvPr/>
        </p:nvSpPr>
        <p:spPr>
          <a:xfrm>
            <a:off x="3254568" y="4416205"/>
            <a:ext cx="1437463" cy="169031"/>
          </a:xfrm>
          <a:prstGeom prst="rect">
            <a:avLst/>
          </a:prstGeom>
        </p:spPr>
        <p:txBody>
          <a:bodyPr lIns="0" tIns="0" rIns="0" bIns="0" rtlCol="0" anchor="t">
            <a:spAutoFit/>
          </a:bodyPr>
          <a:lstStyle/>
          <a:p>
            <a:pPr>
              <a:lnSpc>
                <a:spcPts val="1317"/>
              </a:lnSpc>
              <a:spcBef>
                <a:spcPct val="0"/>
              </a:spcBef>
            </a:pPr>
            <a:r>
              <a:rPr lang="en-US" sz="940">
                <a:solidFill>
                  <a:srgbClr val="000000"/>
                </a:solidFill>
                <a:latin typeface="Roboto"/>
              </a:rPr>
              <a:t>Accountabilities:</a:t>
            </a:r>
          </a:p>
        </p:txBody>
      </p:sp>
      <p:sp>
        <p:nvSpPr>
          <p:cNvPr id="37" name="TextBox 37"/>
          <p:cNvSpPr txBox="1"/>
          <p:nvPr/>
        </p:nvSpPr>
        <p:spPr>
          <a:xfrm>
            <a:off x="3254568" y="4618615"/>
            <a:ext cx="3751467" cy="1096385"/>
          </a:xfrm>
          <a:prstGeom prst="rect">
            <a:avLst/>
          </a:prstGeom>
        </p:spPr>
        <p:txBody>
          <a:bodyPr lIns="0" tIns="0" rIns="0" bIns="0" rtlCol="0" anchor="t">
            <a:spAutoFit/>
          </a:bodyPr>
          <a:lstStyle/>
          <a:p>
            <a:pPr marL="155317" lvl="1" indent="-77658">
              <a:lnSpc>
                <a:spcPts val="1787"/>
              </a:lnSpc>
              <a:buFont typeface="Arial"/>
              <a:buChar char="•"/>
            </a:pPr>
            <a:r>
              <a:rPr lang="en-US" sz="940">
                <a:solidFill>
                  <a:srgbClr val="000000"/>
                </a:solidFill>
                <a:latin typeface="Roboto"/>
              </a:rPr>
              <a:t>Provide excellent customer service through IT Helpdesk. Responds promptly and professionally to phone and ticket inquiries.</a:t>
            </a:r>
          </a:p>
          <a:p>
            <a:pPr marL="155317" lvl="1" indent="-77658">
              <a:lnSpc>
                <a:spcPts val="1787"/>
              </a:lnSpc>
              <a:buFont typeface="Arial"/>
              <a:buChar char="•"/>
            </a:pPr>
            <a:r>
              <a:rPr lang="en-US" sz="1001">
                <a:solidFill>
                  <a:srgbClr val="000000"/>
                </a:solidFill>
                <a:latin typeface="Arimo"/>
              </a:rPr>
              <a:t>Set up all IT Equipment for new hires.</a:t>
            </a:r>
          </a:p>
          <a:p>
            <a:pPr marL="155317" lvl="1" indent="-77658">
              <a:lnSpc>
                <a:spcPts val="1787"/>
              </a:lnSpc>
              <a:buFont typeface="Arial"/>
              <a:buChar char="•"/>
            </a:pPr>
            <a:r>
              <a:rPr lang="en-US" sz="1001">
                <a:solidFill>
                  <a:srgbClr val="000000"/>
                </a:solidFill>
                <a:latin typeface="Arimo"/>
              </a:rPr>
              <a:t>Manage IT equipment inventory and ordering.</a:t>
            </a:r>
          </a:p>
          <a:p>
            <a:pPr>
              <a:lnSpc>
                <a:spcPts val="1787"/>
              </a:lnSpc>
            </a:pPr>
            <a:endParaRPr lang="en-US" sz="1001">
              <a:solidFill>
                <a:srgbClr val="000000"/>
              </a:solidFill>
              <a:latin typeface="Arimo"/>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363656" y="9281160"/>
            <a:ext cx="462170" cy="462170"/>
            <a:chOff x="0" y="0"/>
            <a:chExt cx="616226" cy="616226"/>
          </a:xfrm>
        </p:grpSpPr>
        <p:grpSp>
          <p:nvGrpSpPr>
            <p:cNvPr id="3" name="Group 3"/>
            <p:cNvGrpSpPr>
              <a:grpSpLocks noChangeAspect="1"/>
            </p:cNvGrpSpPr>
            <p:nvPr/>
          </p:nvGrpSpPr>
          <p:grpSpPr>
            <a:xfrm>
              <a:off x="0" y="0"/>
              <a:ext cx="616226" cy="616226"/>
              <a:chOff x="-2540" y="-2540"/>
              <a:chExt cx="6355080" cy="6355080"/>
            </a:xfrm>
          </p:grpSpPr>
          <p:sp>
            <p:nvSpPr>
              <p:cNvPr id="4" name="Freeform 4"/>
              <p:cNvSpPr/>
              <p:nvPr/>
            </p:nvSpPr>
            <p:spPr>
              <a:xfrm>
                <a:off x="-2540" y="-2540"/>
                <a:ext cx="6355080" cy="6355080"/>
              </a:xfrm>
              <a:custGeom>
                <a:avLst/>
                <a:gdLst/>
                <a:ahLst/>
                <a:cxnLst/>
                <a:rect l="l" t="t" r="r" b="b"/>
                <a:pathLst>
                  <a:path w="6355080" h="6355080">
                    <a:moveTo>
                      <a:pt x="3177540" y="6355080"/>
                    </a:moveTo>
                    <a:cubicBezTo>
                      <a:pt x="2329180" y="6355080"/>
                      <a:pt x="1530350" y="6024880"/>
                      <a:pt x="930910" y="5424170"/>
                    </a:cubicBezTo>
                    <a:cubicBezTo>
                      <a:pt x="330200" y="4824730"/>
                      <a:pt x="0" y="4025900"/>
                      <a:pt x="0" y="3177540"/>
                    </a:cubicBezTo>
                    <a:cubicBezTo>
                      <a:pt x="0" y="2329180"/>
                      <a:pt x="330200" y="1530350"/>
                      <a:pt x="930910" y="930910"/>
                    </a:cubicBezTo>
                    <a:cubicBezTo>
                      <a:pt x="1530350" y="330200"/>
                      <a:pt x="2329180" y="0"/>
                      <a:pt x="3177540" y="0"/>
                    </a:cubicBezTo>
                    <a:cubicBezTo>
                      <a:pt x="4025900" y="0"/>
                      <a:pt x="4824730" y="330200"/>
                      <a:pt x="5424170" y="930910"/>
                    </a:cubicBezTo>
                    <a:cubicBezTo>
                      <a:pt x="6024880" y="1531620"/>
                      <a:pt x="6355080" y="2329180"/>
                      <a:pt x="6355080" y="3177540"/>
                    </a:cubicBezTo>
                    <a:cubicBezTo>
                      <a:pt x="6355080" y="4025900"/>
                      <a:pt x="6024880" y="4824730"/>
                      <a:pt x="5424170" y="5424170"/>
                    </a:cubicBezTo>
                    <a:cubicBezTo>
                      <a:pt x="4824730" y="6024880"/>
                      <a:pt x="4025900" y="6355080"/>
                      <a:pt x="3177540" y="6355080"/>
                    </a:cubicBezTo>
                    <a:close/>
                    <a:moveTo>
                      <a:pt x="3177540" y="190500"/>
                    </a:moveTo>
                    <a:cubicBezTo>
                      <a:pt x="2379980" y="190500"/>
                      <a:pt x="1629410" y="501650"/>
                      <a:pt x="1065530" y="1065530"/>
                    </a:cubicBezTo>
                    <a:cubicBezTo>
                      <a:pt x="501650" y="1629410"/>
                      <a:pt x="190500" y="2379980"/>
                      <a:pt x="190500" y="3177540"/>
                    </a:cubicBezTo>
                    <a:cubicBezTo>
                      <a:pt x="190500" y="3975100"/>
                      <a:pt x="501650" y="4725670"/>
                      <a:pt x="1065530" y="5289550"/>
                    </a:cubicBezTo>
                    <a:cubicBezTo>
                      <a:pt x="1629410" y="5853430"/>
                      <a:pt x="2379980" y="6164580"/>
                      <a:pt x="3177540" y="6164580"/>
                    </a:cubicBezTo>
                    <a:cubicBezTo>
                      <a:pt x="3975100" y="6164580"/>
                      <a:pt x="4725670" y="5853430"/>
                      <a:pt x="5289550" y="5289550"/>
                    </a:cubicBezTo>
                    <a:cubicBezTo>
                      <a:pt x="5853430" y="4725670"/>
                      <a:pt x="6164580" y="3975100"/>
                      <a:pt x="6164580" y="3177540"/>
                    </a:cubicBezTo>
                    <a:cubicBezTo>
                      <a:pt x="6164580" y="2379980"/>
                      <a:pt x="5853430" y="1629410"/>
                      <a:pt x="5289550" y="1065530"/>
                    </a:cubicBezTo>
                    <a:cubicBezTo>
                      <a:pt x="4725670" y="501650"/>
                      <a:pt x="3975100" y="190500"/>
                      <a:pt x="3177540" y="190500"/>
                    </a:cubicBezTo>
                    <a:close/>
                  </a:path>
                </a:pathLst>
              </a:custGeom>
              <a:solidFill>
                <a:srgbClr val="000000"/>
              </a:solidFill>
            </p:spPr>
          </p:sp>
        </p:grpSp>
        <p:sp>
          <p:nvSpPr>
            <p:cNvPr id="5" name="TextBox 5"/>
            <p:cNvSpPr txBox="1"/>
            <p:nvPr/>
          </p:nvSpPr>
          <p:spPr>
            <a:xfrm>
              <a:off x="164131" y="187737"/>
              <a:ext cx="306724" cy="259244"/>
            </a:xfrm>
            <a:prstGeom prst="rect">
              <a:avLst/>
            </a:prstGeom>
          </p:spPr>
          <p:txBody>
            <a:bodyPr lIns="0" tIns="0" rIns="0" bIns="0" rtlCol="0" anchor="t">
              <a:spAutoFit/>
            </a:bodyPr>
            <a:lstStyle/>
            <a:p>
              <a:pPr>
                <a:lnSpc>
                  <a:spcPts val="1531"/>
                </a:lnSpc>
              </a:pPr>
              <a:r>
                <a:rPr lang="en-US" sz="1287">
                  <a:solidFill>
                    <a:srgbClr val="000000"/>
                  </a:solidFill>
                  <a:latin typeface="Poppins Medium"/>
                </a:rPr>
                <a:t>CL</a:t>
              </a:r>
            </a:p>
          </p:txBody>
        </p:sp>
      </p:grpSp>
      <p:grpSp>
        <p:nvGrpSpPr>
          <p:cNvPr id="6" name="Group 6"/>
          <p:cNvGrpSpPr/>
          <p:nvPr/>
        </p:nvGrpSpPr>
        <p:grpSpPr>
          <a:xfrm>
            <a:off x="2054865" y="1889349"/>
            <a:ext cx="4975583" cy="208873"/>
            <a:chOff x="0" y="0"/>
            <a:chExt cx="13613742" cy="571500"/>
          </a:xfrm>
        </p:grpSpPr>
        <p:sp>
          <p:nvSpPr>
            <p:cNvPr id="7" name="Freeform 7"/>
            <p:cNvSpPr/>
            <p:nvPr/>
          </p:nvSpPr>
          <p:spPr>
            <a:xfrm>
              <a:off x="0" y="255270"/>
              <a:ext cx="13613743" cy="69850"/>
            </a:xfrm>
            <a:custGeom>
              <a:avLst/>
              <a:gdLst/>
              <a:ahLst/>
              <a:cxnLst/>
              <a:rect l="l" t="t" r="r" b="b"/>
              <a:pathLst>
                <a:path w="13613743" h="69850">
                  <a:moveTo>
                    <a:pt x="13322912" y="0"/>
                  </a:moveTo>
                  <a:lnTo>
                    <a:pt x="0" y="0"/>
                  </a:lnTo>
                  <a:lnTo>
                    <a:pt x="0" y="69850"/>
                  </a:lnTo>
                  <a:lnTo>
                    <a:pt x="13613743" y="69850"/>
                  </a:lnTo>
                  <a:lnTo>
                    <a:pt x="13613743" y="0"/>
                  </a:lnTo>
                  <a:close/>
                </a:path>
              </a:pathLst>
            </a:custGeom>
            <a:solidFill>
              <a:srgbClr val="000000"/>
            </a:solidFill>
          </p:spPr>
        </p:sp>
      </p:grpSp>
      <p:grpSp>
        <p:nvGrpSpPr>
          <p:cNvPr id="8" name="Group 8"/>
          <p:cNvGrpSpPr/>
          <p:nvPr/>
        </p:nvGrpSpPr>
        <p:grpSpPr>
          <a:xfrm>
            <a:off x="363656" y="711200"/>
            <a:ext cx="1387023" cy="1387023"/>
            <a:chOff x="0" y="0"/>
            <a:chExt cx="1849363" cy="1849363"/>
          </a:xfrm>
        </p:grpSpPr>
        <p:grpSp>
          <p:nvGrpSpPr>
            <p:cNvPr id="9" name="Group 9"/>
            <p:cNvGrpSpPr>
              <a:grpSpLocks noChangeAspect="1"/>
            </p:cNvGrpSpPr>
            <p:nvPr/>
          </p:nvGrpSpPr>
          <p:grpSpPr>
            <a:xfrm>
              <a:off x="0" y="0"/>
              <a:ext cx="1849363" cy="1849363"/>
              <a:chOff x="-2540" y="-2540"/>
              <a:chExt cx="6355080" cy="6355080"/>
            </a:xfrm>
          </p:grpSpPr>
          <p:sp>
            <p:nvSpPr>
              <p:cNvPr id="10" name="Freeform 10"/>
              <p:cNvSpPr/>
              <p:nvPr/>
            </p:nvSpPr>
            <p:spPr>
              <a:xfrm>
                <a:off x="-2540" y="-2540"/>
                <a:ext cx="6355080" cy="6355080"/>
              </a:xfrm>
              <a:custGeom>
                <a:avLst/>
                <a:gdLst/>
                <a:ahLst/>
                <a:cxnLst/>
                <a:rect l="l" t="t" r="r" b="b"/>
                <a:pathLst>
                  <a:path w="6355080" h="6355080">
                    <a:moveTo>
                      <a:pt x="3177540" y="6355080"/>
                    </a:moveTo>
                    <a:cubicBezTo>
                      <a:pt x="2329180" y="6355080"/>
                      <a:pt x="1530350" y="6024880"/>
                      <a:pt x="930910" y="5424170"/>
                    </a:cubicBezTo>
                    <a:cubicBezTo>
                      <a:pt x="330200" y="4824730"/>
                      <a:pt x="0" y="4025900"/>
                      <a:pt x="0" y="3177540"/>
                    </a:cubicBezTo>
                    <a:cubicBezTo>
                      <a:pt x="0" y="2329180"/>
                      <a:pt x="330200" y="1530350"/>
                      <a:pt x="930910" y="930910"/>
                    </a:cubicBezTo>
                    <a:cubicBezTo>
                      <a:pt x="1530350" y="330200"/>
                      <a:pt x="2329180" y="0"/>
                      <a:pt x="3177540" y="0"/>
                    </a:cubicBezTo>
                    <a:cubicBezTo>
                      <a:pt x="4025900" y="0"/>
                      <a:pt x="4824730" y="330200"/>
                      <a:pt x="5424170" y="930910"/>
                    </a:cubicBezTo>
                    <a:cubicBezTo>
                      <a:pt x="6024880" y="1531620"/>
                      <a:pt x="6355080" y="2329180"/>
                      <a:pt x="6355080" y="3177540"/>
                    </a:cubicBezTo>
                    <a:cubicBezTo>
                      <a:pt x="6355080" y="4025900"/>
                      <a:pt x="6024880" y="4824730"/>
                      <a:pt x="5424170" y="5424170"/>
                    </a:cubicBezTo>
                    <a:cubicBezTo>
                      <a:pt x="4824730" y="6024880"/>
                      <a:pt x="4025900" y="6355080"/>
                      <a:pt x="3177540" y="6355080"/>
                    </a:cubicBezTo>
                    <a:close/>
                    <a:moveTo>
                      <a:pt x="3177540" y="190500"/>
                    </a:moveTo>
                    <a:cubicBezTo>
                      <a:pt x="2379980" y="190500"/>
                      <a:pt x="1629410" y="501650"/>
                      <a:pt x="1065530" y="1065530"/>
                    </a:cubicBezTo>
                    <a:cubicBezTo>
                      <a:pt x="501650" y="1629410"/>
                      <a:pt x="190500" y="2379980"/>
                      <a:pt x="190500" y="3177540"/>
                    </a:cubicBezTo>
                    <a:cubicBezTo>
                      <a:pt x="190500" y="3975100"/>
                      <a:pt x="501650" y="4725670"/>
                      <a:pt x="1065530" y="5289550"/>
                    </a:cubicBezTo>
                    <a:cubicBezTo>
                      <a:pt x="1629410" y="5853430"/>
                      <a:pt x="2379980" y="6164580"/>
                      <a:pt x="3177540" y="6164580"/>
                    </a:cubicBezTo>
                    <a:cubicBezTo>
                      <a:pt x="3975100" y="6164580"/>
                      <a:pt x="4725670" y="5853430"/>
                      <a:pt x="5289550" y="5289550"/>
                    </a:cubicBezTo>
                    <a:cubicBezTo>
                      <a:pt x="5853430" y="4725670"/>
                      <a:pt x="6164580" y="3975100"/>
                      <a:pt x="6164580" y="3177540"/>
                    </a:cubicBezTo>
                    <a:cubicBezTo>
                      <a:pt x="6164580" y="2379980"/>
                      <a:pt x="5853430" y="1629410"/>
                      <a:pt x="5289550" y="1065530"/>
                    </a:cubicBezTo>
                    <a:cubicBezTo>
                      <a:pt x="4725670" y="501650"/>
                      <a:pt x="3975100" y="190500"/>
                      <a:pt x="3177540" y="190500"/>
                    </a:cubicBezTo>
                    <a:close/>
                  </a:path>
                </a:pathLst>
              </a:custGeom>
              <a:solidFill>
                <a:srgbClr val="000000"/>
              </a:solidFill>
            </p:spPr>
          </p:sp>
        </p:grpSp>
        <p:sp>
          <p:nvSpPr>
            <p:cNvPr id="11" name="TextBox 11"/>
            <p:cNvSpPr txBox="1"/>
            <p:nvPr/>
          </p:nvSpPr>
          <p:spPr>
            <a:xfrm>
              <a:off x="243644" y="436387"/>
              <a:ext cx="1362075" cy="1119464"/>
            </a:xfrm>
            <a:prstGeom prst="rect">
              <a:avLst/>
            </a:prstGeom>
          </p:spPr>
          <p:txBody>
            <a:bodyPr lIns="0" tIns="0" rIns="0" bIns="0" rtlCol="0" anchor="t">
              <a:spAutoFit/>
            </a:bodyPr>
            <a:lstStyle/>
            <a:p>
              <a:pPr>
                <a:lnSpc>
                  <a:spcPts val="6515"/>
                </a:lnSpc>
              </a:pPr>
              <a:r>
                <a:rPr lang="en-US" sz="5475">
                  <a:solidFill>
                    <a:srgbClr val="000000"/>
                  </a:solidFill>
                  <a:latin typeface="Lovelo"/>
                </a:rPr>
                <a:t>AM</a:t>
              </a:r>
            </a:p>
          </p:txBody>
        </p:sp>
      </p:grpSp>
      <p:sp>
        <p:nvSpPr>
          <p:cNvPr id="12" name="TextBox 12"/>
          <p:cNvSpPr txBox="1"/>
          <p:nvPr/>
        </p:nvSpPr>
        <p:spPr>
          <a:xfrm>
            <a:off x="2054865" y="701675"/>
            <a:ext cx="4374064" cy="445571"/>
          </a:xfrm>
          <a:prstGeom prst="rect">
            <a:avLst/>
          </a:prstGeom>
        </p:spPr>
        <p:txBody>
          <a:bodyPr lIns="0" tIns="0" rIns="0" bIns="0" rtlCol="0" anchor="t">
            <a:spAutoFit/>
          </a:bodyPr>
          <a:lstStyle/>
          <a:p>
            <a:pPr>
              <a:lnSpc>
                <a:spcPts val="3441"/>
              </a:lnSpc>
            </a:pPr>
            <a:r>
              <a:rPr lang="en-US" sz="2891">
                <a:solidFill>
                  <a:srgbClr val="000000"/>
                </a:solidFill>
                <a:latin typeface="Lovelo"/>
              </a:rPr>
              <a:t>Annie Monyok </a:t>
            </a:r>
          </a:p>
        </p:txBody>
      </p:sp>
      <p:sp>
        <p:nvSpPr>
          <p:cNvPr id="13" name="TextBox 13"/>
          <p:cNvSpPr txBox="1"/>
          <p:nvPr/>
        </p:nvSpPr>
        <p:spPr>
          <a:xfrm>
            <a:off x="2054865" y="1211249"/>
            <a:ext cx="4374064" cy="401050"/>
          </a:xfrm>
          <a:prstGeom prst="rect">
            <a:avLst/>
          </a:prstGeom>
        </p:spPr>
        <p:txBody>
          <a:bodyPr lIns="0" tIns="0" rIns="0" bIns="0" rtlCol="0" anchor="t">
            <a:spAutoFit/>
          </a:bodyPr>
          <a:lstStyle/>
          <a:p>
            <a:pPr>
              <a:lnSpc>
                <a:spcPts val="1708"/>
              </a:lnSpc>
            </a:pPr>
            <a:r>
              <a:rPr lang="en-US" sz="1220">
                <a:solidFill>
                  <a:srgbClr val="000000"/>
                </a:solidFill>
                <a:latin typeface="Roboto"/>
              </a:rPr>
              <a:t>IT Professional</a:t>
            </a:r>
          </a:p>
          <a:p>
            <a:pPr>
              <a:lnSpc>
                <a:spcPts val="1405"/>
              </a:lnSpc>
            </a:pPr>
            <a:r>
              <a:rPr lang="en-US" sz="1003">
                <a:solidFill>
                  <a:srgbClr val="000000"/>
                </a:solidFill>
                <a:latin typeface="Roboto"/>
              </a:rPr>
              <a:t>217.444.4444   I   email@gmail.com   I   My Town, IL </a:t>
            </a:r>
          </a:p>
        </p:txBody>
      </p:sp>
      <p:sp>
        <p:nvSpPr>
          <p:cNvPr id="14" name="TextBox 14"/>
          <p:cNvSpPr txBox="1"/>
          <p:nvPr/>
        </p:nvSpPr>
        <p:spPr>
          <a:xfrm>
            <a:off x="2054865" y="2424914"/>
            <a:ext cx="4986458" cy="4819909"/>
          </a:xfrm>
          <a:prstGeom prst="rect">
            <a:avLst/>
          </a:prstGeom>
        </p:spPr>
        <p:txBody>
          <a:bodyPr lIns="0" tIns="0" rIns="0" bIns="0" rtlCol="0" anchor="t">
            <a:spAutoFit/>
          </a:bodyPr>
          <a:lstStyle/>
          <a:p>
            <a:pPr>
              <a:lnSpc>
                <a:spcPts val="1787"/>
              </a:lnSpc>
            </a:pPr>
            <a:r>
              <a:rPr lang="en-US" sz="940" spc="18" dirty="0">
                <a:solidFill>
                  <a:srgbClr val="000000"/>
                </a:solidFill>
                <a:latin typeface="Roboto"/>
              </a:rPr>
              <a:t>Dear Hiring Manager,</a:t>
            </a:r>
          </a:p>
          <a:p>
            <a:pPr>
              <a:lnSpc>
                <a:spcPts val="1787"/>
              </a:lnSpc>
            </a:pPr>
            <a:endParaRPr lang="en-US" sz="940" spc="18" dirty="0">
              <a:solidFill>
                <a:srgbClr val="000000"/>
              </a:solidFill>
              <a:latin typeface="Roboto"/>
            </a:endParaRPr>
          </a:p>
          <a:p>
            <a:pPr>
              <a:lnSpc>
                <a:spcPts val="1787"/>
              </a:lnSpc>
            </a:pPr>
            <a:r>
              <a:rPr lang="en-US" sz="940" spc="18" dirty="0">
                <a:solidFill>
                  <a:srgbClr val="000000"/>
                </a:solidFill>
                <a:latin typeface="Roboto"/>
              </a:rPr>
              <a:t>You can conduct a quick Google or LinkedIn search to find the hiring manager for the role in which you are applying. You can deduce the hiring manager based on the “report to” person or position in the job description. Alternatively, you can address the letter to the HR Manager of the organization you are applying.</a:t>
            </a:r>
          </a:p>
          <a:p>
            <a:pPr>
              <a:lnSpc>
                <a:spcPts val="1787"/>
              </a:lnSpc>
            </a:pPr>
            <a:endParaRPr lang="en-US" sz="940" spc="18" dirty="0">
              <a:solidFill>
                <a:srgbClr val="000000"/>
              </a:solidFill>
              <a:latin typeface="Roboto"/>
            </a:endParaRPr>
          </a:p>
          <a:p>
            <a:pPr>
              <a:lnSpc>
                <a:spcPts val="1787"/>
              </a:lnSpc>
            </a:pPr>
            <a:r>
              <a:rPr lang="en-US" sz="940" spc="18" dirty="0">
                <a:solidFill>
                  <a:srgbClr val="000000"/>
                </a:solidFill>
                <a:latin typeface="Roboto"/>
              </a:rPr>
              <a:t>Your cover letter should be enthusiastic! Share your excitement about the job role and include a short story about a previous accomplishment that demonstrates your qualification for the job role. </a:t>
            </a:r>
          </a:p>
          <a:p>
            <a:pPr>
              <a:lnSpc>
                <a:spcPts val="1787"/>
              </a:lnSpc>
            </a:pPr>
            <a:endParaRPr lang="en-US" sz="940" spc="18" dirty="0">
              <a:solidFill>
                <a:srgbClr val="000000"/>
              </a:solidFill>
              <a:latin typeface="Roboto"/>
            </a:endParaRPr>
          </a:p>
          <a:p>
            <a:pPr>
              <a:lnSpc>
                <a:spcPts val="1787"/>
              </a:lnSpc>
            </a:pPr>
            <a:r>
              <a:rPr lang="en-US" sz="940" spc="18" dirty="0">
                <a:solidFill>
                  <a:srgbClr val="000000"/>
                </a:solidFill>
                <a:latin typeface="Roboto"/>
              </a:rPr>
              <a:t>Conclude your letter with a call to action. Invite the hiring manager to act on your application materials. </a:t>
            </a:r>
          </a:p>
          <a:p>
            <a:pPr>
              <a:lnSpc>
                <a:spcPts val="1787"/>
              </a:lnSpc>
            </a:pPr>
            <a:endParaRPr lang="en-US" sz="940" spc="18" dirty="0">
              <a:solidFill>
                <a:srgbClr val="000000"/>
              </a:solidFill>
              <a:latin typeface="Roboto"/>
            </a:endParaRPr>
          </a:p>
          <a:p>
            <a:pPr>
              <a:lnSpc>
                <a:spcPts val="1787"/>
              </a:lnSpc>
            </a:pPr>
            <a:endParaRPr lang="en-US" sz="940" spc="18" dirty="0">
              <a:solidFill>
                <a:srgbClr val="000000"/>
              </a:solidFill>
              <a:latin typeface="Roboto"/>
            </a:endParaRPr>
          </a:p>
          <a:p>
            <a:pPr>
              <a:lnSpc>
                <a:spcPts val="1787"/>
              </a:lnSpc>
            </a:pPr>
            <a:endParaRPr lang="en-US" sz="940" spc="18" dirty="0">
              <a:solidFill>
                <a:srgbClr val="000000"/>
              </a:solidFill>
              <a:latin typeface="Roboto"/>
            </a:endParaRPr>
          </a:p>
          <a:p>
            <a:pPr>
              <a:lnSpc>
                <a:spcPts val="1787"/>
              </a:lnSpc>
            </a:pPr>
            <a:r>
              <a:rPr lang="en-US" sz="940" spc="18" dirty="0">
                <a:solidFill>
                  <a:srgbClr val="000000"/>
                </a:solidFill>
                <a:latin typeface="Roboto"/>
              </a:rPr>
              <a:t>Sincerely,</a:t>
            </a:r>
          </a:p>
          <a:p>
            <a:pPr>
              <a:lnSpc>
                <a:spcPts val="1787"/>
              </a:lnSpc>
            </a:pPr>
            <a:endParaRPr lang="en-US" sz="940" spc="18" dirty="0">
              <a:solidFill>
                <a:srgbClr val="000000"/>
              </a:solidFill>
              <a:latin typeface="Roboto"/>
            </a:endParaRPr>
          </a:p>
          <a:p>
            <a:pPr>
              <a:lnSpc>
                <a:spcPts val="1787"/>
              </a:lnSpc>
            </a:pPr>
            <a:endParaRPr lang="en-US" sz="940" spc="18" dirty="0">
              <a:solidFill>
                <a:srgbClr val="000000"/>
              </a:solidFill>
              <a:latin typeface="Roboto"/>
            </a:endParaRPr>
          </a:p>
          <a:p>
            <a:pPr>
              <a:lnSpc>
                <a:spcPts val="1787"/>
              </a:lnSpc>
            </a:pPr>
            <a:r>
              <a:rPr lang="en-US" sz="940" spc="18" dirty="0">
                <a:solidFill>
                  <a:srgbClr val="000000"/>
                </a:solidFill>
                <a:latin typeface="Roboto"/>
              </a:rPr>
              <a:t>Your Name</a:t>
            </a:r>
          </a:p>
          <a:p>
            <a:pPr>
              <a:lnSpc>
                <a:spcPts val="1787"/>
              </a:lnSpc>
            </a:pPr>
            <a:endParaRPr lang="en-US" sz="940" spc="18" dirty="0">
              <a:solidFill>
                <a:srgbClr val="000000"/>
              </a:solidFill>
              <a:latin typeface="Roboto"/>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363656" y="9281160"/>
            <a:ext cx="462170" cy="462170"/>
            <a:chOff x="0" y="0"/>
            <a:chExt cx="616226" cy="616226"/>
          </a:xfrm>
        </p:grpSpPr>
        <p:grpSp>
          <p:nvGrpSpPr>
            <p:cNvPr id="3" name="Group 3"/>
            <p:cNvGrpSpPr>
              <a:grpSpLocks noChangeAspect="1"/>
            </p:cNvGrpSpPr>
            <p:nvPr/>
          </p:nvGrpSpPr>
          <p:grpSpPr>
            <a:xfrm>
              <a:off x="0" y="0"/>
              <a:ext cx="616226" cy="616226"/>
              <a:chOff x="-2540" y="-2540"/>
              <a:chExt cx="6355080" cy="6355080"/>
            </a:xfrm>
          </p:grpSpPr>
          <p:sp>
            <p:nvSpPr>
              <p:cNvPr id="4" name="Freeform 4"/>
              <p:cNvSpPr/>
              <p:nvPr/>
            </p:nvSpPr>
            <p:spPr>
              <a:xfrm>
                <a:off x="-2540" y="-2540"/>
                <a:ext cx="6355080" cy="6355080"/>
              </a:xfrm>
              <a:custGeom>
                <a:avLst/>
                <a:gdLst/>
                <a:ahLst/>
                <a:cxnLst/>
                <a:rect l="l" t="t" r="r" b="b"/>
                <a:pathLst>
                  <a:path w="6355080" h="6355080">
                    <a:moveTo>
                      <a:pt x="3177540" y="6355080"/>
                    </a:moveTo>
                    <a:cubicBezTo>
                      <a:pt x="2329180" y="6355080"/>
                      <a:pt x="1530350" y="6024880"/>
                      <a:pt x="930910" y="5424170"/>
                    </a:cubicBezTo>
                    <a:cubicBezTo>
                      <a:pt x="330200" y="4824730"/>
                      <a:pt x="0" y="4025900"/>
                      <a:pt x="0" y="3177540"/>
                    </a:cubicBezTo>
                    <a:cubicBezTo>
                      <a:pt x="0" y="2329180"/>
                      <a:pt x="330200" y="1530350"/>
                      <a:pt x="930910" y="930910"/>
                    </a:cubicBezTo>
                    <a:cubicBezTo>
                      <a:pt x="1530350" y="330200"/>
                      <a:pt x="2329180" y="0"/>
                      <a:pt x="3177540" y="0"/>
                    </a:cubicBezTo>
                    <a:cubicBezTo>
                      <a:pt x="4025900" y="0"/>
                      <a:pt x="4824730" y="330200"/>
                      <a:pt x="5424170" y="930910"/>
                    </a:cubicBezTo>
                    <a:cubicBezTo>
                      <a:pt x="6024880" y="1531620"/>
                      <a:pt x="6355080" y="2329180"/>
                      <a:pt x="6355080" y="3177540"/>
                    </a:cubicBezTo>
                    <a:cubicBezTo>
                      <a:pt x="6355080" y="4025900"/>
                      <a:pt x="6024880" y="4824730"/>
                      <a:pt x="5424170" y="5424170"/>
                    </a:cubicBezTo>
                    <a:cubicBezTo>
                      <a:pt x="4824730" y="6024880"/>
                      <a:pt x="4025900" y="6355080"/>
                      <a:pt x="3177540" y="6355080"/>
                    </a:cubicBezTo>
                    <a:close/>
                    <a:moveTo>
                      <a:pt x="3177540" y="190500"/>
                    </a:moveTo>
                    <a:cubicBezTo>
                      <a:pt x="2379980" y="190500"/>
                      <a:pt x="1629410" y="501650"/>
                      <a:pt x="1065530" y="1065530"/>
                    </a:cubicBezTo>
                    <a:cubicBezTo>
                      <a:pt x="501650" y="1629410"/>
                      <a:pt x="190500" y="2379980"/>
                      <a:pt x="190500" y="3177540"/>
                    </a:cubicBezTo>
                    <a:cubicBezTo>
                      <a:pt x="190500" y="3975100"/>
                      <a:pt x="501650" y="4725670"/>
                      <a:pt x="1065530" y="5289550"/>
                    </a:cubicBezTo>
                    <a:cubicBezTo>
                      <a:pt x="1629410" y="5853430"/>
                      <a:pt x="2379980" y="6164580"/>
                      <a:pt x="3177540" y="6164580"/>
                    </a:cubicBezTo>
                    <a:cubicBezTo>
                      <a:pt x="3975100" y="6164580"/>
                      <a:pt x="4725670" y="5853430"/>
                      <a:pt x="5289550" y="5289550"/>
                    </a:cubicBezTo>
                    <a:cubicBezTo>
                      <a:pt x="5853430" y="4725670"/>
                      <a:pt x="6164580" y="3975100"/>
                      <a:pt x="6164580" y="3177540"/>
                    </a:cubicBezTo>
                    <a:cubicBezTo>
                      <a:pt x="6164580" y="2379980"/>
                      <a:pt x="5853430" y="1629410"/>
                      <a:pt x="5289550" y="1065530"/>
                    </a:cubicBezTo>
                    <a:cubicBezTo>
                      <a:pt x="4725670" y="501650"/>
                      <a:pt x="3975100" y="190500"/>
                      <a:pt x="3177540" y="190500"/>
                    </a:cubicBezTo>
                    <a:close/>
                  </a:path>
                </a:pathLst>
              </a:custGeom>
              <a:solidFill>
                <a:srgbClr val="000000"/>
              </a:solidFill>
            </p:spPr>
          </p:sp>
        </p:grpSp>
        <p:sp>
          <p:nvSpPr>
            <p:cNvPr id="5" name="TextBox 5"/>
            <p:cNvSpPr txBox="1"/>
            <p:nvPr/>
          </p:nvSpPr>
          <p:spPr>
            <a:xfrm>
              <a:off x="164131" y="187737"/>
              <a:ext cx="306724" cy="259244"/>
            </a:xfrm>
            <a:prstGeom prst="rect">
              <a:avLst/>
            </a:prstGeom>
          </p:spPr>
          <p:txBody>
            <a:bodyPr lIns="0" tIns="0" rIns="0" bIns="0" rtlCol="0" anchor="t">
              <a:spAutoFit/>
            </a:bodyPr>
            <a:lstStyle/>
            <a:p>
              <a:pPr>
                <a:lnSpc>
                  <a:spcPts val="1531"/>
                </a:lnSpc>
              </a:pPr>
              <a:r>
                <a:rPr lang="en-US" sz="1287">
                  <a:solidFill>
                    <a:srgbClr val="000000"/>
                  </a:solidFill>
                  <a:latin typeface="Poppins Medium"/>
                </a:rPr>
                <a:t>PR</a:t>
              </a:r>
            </a:p>
          </p:txBody>
        </p:sp>
      </p:grpSp>
      <p:grpSp>
        <p:nvGrpSpPr>
          <p:cNvPr id="6" name="Group 6"/>
          <p:cNvGrpSpPr/>
          <p:nvPr/>
        </p:nvGrpSpPr>
        <p:grpSpPr>
          <a:xfrm>
            <a:off x="2054865" y="1889349"/>
            <a:ext cx="4975583" cy="208873"/>
            <a:chOff x="0" y="0"/>
            <a:chExt cx="13613742" cy="571500"/>
          </a:xfrm>
        </p:grpSpPr>
        <p:sp>
          <p:nvSpPr>
            <p:cNvPr id="7" name="Freeform 7"/>
            <p:cNvSpPr/>
            <p:nvPr/>
          </p:nvSpPr>
          <p:spPr>
            <a:xfrm>
              <a:off x="0" y="255270"/>
              <a:ext cx="13613743" cy="69850"/>
            </a:xfrm>
            <a:custGeom>
              <a:avLst/>
              <a:gdLst/>
              <a:ahLst/>
              <a:cxnLst/>
              <a:rect l="l" t="t" r="r" b="b"/>
              <a:pathLst>
                <a:path w="13613743" h="69850">
                  <a:moveTo>
                    <a:pt x="13322912" y="0"/>
                  </a:moveTo>
                  <a:lnTo>
                    <a:pt x="0" y="0"/>
                  </a:lnTo>
                  <a:lnTo>
                    <a:pt x="0" y="69850"/>
                  </a:lnTo>
                  <a:lnTo>
                    <a:pt x="13613743" y="69850"/>
                  </a:lnTo>
                  <a:lnTo>
                    <a:pt x="13613743" y="0"/>
                  </a:lnTo>
                  <a:close/>
                </a:path>
              </a:pathLst>
            </a:custGeom>
            <a:solidFill>
              <a:srgbClr val="000000"/>
            </a:solidFill>
          </p:spPr>
        </p:sp>
      </p:grpSp>
      <p:grpSp>
        <p:nvGrpSpPr>
          <p:cNvPr id="8" name="Group 8"/>
          <p:cNvGrpSpPr/>
          <p:nvPr/>
        </p:nvGrpSpPr>
        <p:grpSpPr>
          <a:xfrm>
            <a:off x="363656" y="711200"/>
            <a:ext cx="1387023" cy="1387023"/>
            <a:chOff x="0" y="0"/>
            <a:chExt cx="1849363" cy="1849363"/>
          </a:xfrm>
        </p:grpSpPr>
        <p:grpSp>
          <p:nvGrpSpPr>
            <p:cNvPr id="9" name="Group 9"/>
            <p:cNvGrpSpPr>
              <a:grpSpLocks noChangeAspect="1"/>
            </p:cNvGrpSpPr>
            <p:nvPr/>
          </p:nvGrpSpPr>
          <p:grpSpPr>
            <a:xfrm>
              <a:off x="0" y="0"/>
              <a:ext cx="1849363" cy="1849363"/>
              <a:chOff x="-2540" y="-2540"/>
              <a:chExt cx="6355080" cy="6355080"/>
            </a:xfrm>
          </p:grpSpPr>
          <p:sp>
            <p:nvSpPr>
              <p:cNvPr id="10" name="Freeform 10"/>
              <p:cNvSpPr/>
              <p:nvPr/>
            </p:nvSpPr>
            <p:spPr>
              <a:xfrm>
                <a:off x="-2540" y="-2540"/>
                <a:ext cx="6355080" cy="6355080"/>
              </a:xfrm>
              <a:custGeom>
                <a:avLst/>
                <a:gdLst/>
                <a:ahLst/>
                <a:cxnLst/>
                <a:rect l="l" t="t" r="r" b="b"/>
                <a:pathLst>
                  <a:path w="6355080" h="6355080">
                    <a:moveTo>
                      <a:pt x="3177540" y="6355080"/>
                    </a:moveTo>
                    <a:cubicBezTo>
                      <a:pt x="2329180" y="6355080"/>
                      <a:pt x="1530350" y="6024880"/>
                      <a:pt x="930910" y="5424170"/>
                    </a:cubicBezTo>
                    <a:cubicBezTo>
                      <a:pt x="330200" y="4824730"/>
                      <a:pt x="0" y="4025900"/>
                      <a:pt x="0" y="3177540"/>
                    </a:cubicBezTo>
                    <a:cubicBezTo>
                      <a:pt x="0" y="2329180"/>
                      <a:pt x="330200" y="1530350"/>
                      <a:pt x="930910" y="930910"/>
                    </a:cubicBezTo>
                    <a:cubicBezTo>
                      <a:pt x="1530350" y="330200"/>
                      <a:pt x="2329180" y="0"/>
                      <a:pt x="3177540" y="0"/>
                    </a:cubicBezTo>
                    <a:cubicBezTo>
                      <a:pt x="4025900" y="0"/>
                      <a:pt x="4824730" y="330200"/>
                      <a:pt x="5424170" y="930910"/>
                    </a:cubicBezTo>
                    <a:cubicBezTo>
                      <a:pt x="6024880" y="1531620"/>
                      <a:pt x="6355080" y="2329180"/>
                      <a:pt x="6355080" y="3177540"/>
                    </a:cubicBezTo>
                    <a:cubicBezTo>
                      <a:pt x="6355080" y="4025900"/>
                      <a:pt x="6024880" y="4824730"/>
                      <a:pt x="5424170" y="5424170"/>
                    </a:cubicBezTo>
                    <a:cubicBezTo>
                      <a:pt x="4824730" y="6024880"/>
                      <a:pt x="4025900" y="6355080"/>
                      <a:pt x="3177540" y="6355080"/>
                    </a:cubicBezTo>
                    <a:close/>
                    <a:moveTo>
                      <a:pt x="3177540" y="190500"/>
                    </a:moveTo>
                    <a:cubicBezTo>
                      <a:pt x="2379980" y="190500"/>
                      <a:pt x="1629410" y="501650"/>
                      <a:pt x="1065530" y="1065530"/>
                    </a:cubicBezTo>
                    <a:cubicBezTo>
                      <a:pt x="501650" y="1629410"/>
                      <a:pt x="190500" y="2379980"/>
                      <a:pt x="190500" y="3177540"/>
                    </a:cubicBezTo>
                    <a:cubicBezTo>
                      <a:pt x="190500" y="3975100"/>
                      <a:pt x="501650" y="4725670"/>
                      <a:pt x="1065530" y="5289550"/>
                    </a:cubicBezTo>
                    <a:cubicBezTo>
                      <a:pt x="1629410" y="5853430"/>
                      <a:pt x="2379980" y="6164580"/>
                      <a:pt x="3177540" y="6164580"/>
                    </a:cubicBezTo>
                    <a:cubicBezTo>
                      <a:pt x="3975100" y="6164580"/>
                      <a:pt x="4725670" y="5853430"/>
                      <a:pt x="5289550" y="5289550"/>
                    </a:cubicBezTo>
                    <a:cubicBezTo>
                      <a:pt x="5853430" y="4725670"/>
                      <a:pt x="6164580" y="3975100"/>
                      <a:pt x="6164580" y="3177540"/>
                    </a:cubicBezTo>
                    <a:cubicBezTo>
                      <a:pt x="6164580" y="2379980"/>
                      <a:pt x="5853430" y="1629410"/>
                      <a:pt x="5289550" y="1065530"/>
                    </a:cubicBezTo>
                    <a:cubicBezTo>
                      <a:pt x="4725670" y="501650"/>
                      <a:pt x="3975100" y="190500"/>
                      <a:pt x="3177540" y="190500"/>
                    </a:cubicBezTo>
                    <a:close/>
                  </a:path>
                </a:pathLst>
              </a:custGeom>
              <a:solidFill>
                <a:srgbClr val="000000"/>
              </a:solidFill>
            </p:spPr>
          </p:sp>
        </p:grpSp>
        <p:sp>
          <p:nvSpPr>
            <p:cNvPr id="11" name="TextBox 11"/>
            <p:cNvSpPr txBox="1"/>
            <p:nvPr/>
          </p:nvSpPr>
          <p:spPr>
            <a:xfrm>
              <a:off x="243644" y="436387"/>
              <a:ext cx="1362075" cy="1119464"/>
            </a:xfrm>
            <a:prstGeom prst="rect">
              <a:avLst/>
            </a:prstGeom>
          </p:spPr>
          <p:txBody>
            <a:bodyPr lIns="0" tIns="0" rIns="0" bIns="0" rtlCol="0" anchor="t">
              <a:spAutoFit/>
            </a:bodyPr>
            <a:lstStyle/>
            <a:p>
              <a:pPr>
                <a:lnSpc>
                  <a:spcPts val="6515"/>
                </a:lnSpc>
              </a:pPr>
              <a:r>
                <a:rPr lang="en-US" sz="5475">
                  <a:solidFill>
                    <a:srgbClr val="000000"/>
                  </a:solidFill>
                  <a:latin typeface="Lovelo"/>
                </a:rPr>
                <a:t>AM</a:t>
              </a:r>
            </a:p>
          </p:txBody>
        </p:sp>
      </p:grpSp>
      <p:sp>
        <p:nvSpPr>
          <p:cNvPr id="12" name="TextBox 12"/>
          <p:cNvSpPr txBox="1"/>
          <p:nvPr/>
        </p:nvSpPr>
        <p:spPr>
          <a:xfrm>
            <a:off x="2054865" y="701675"/>
            <a:ext cx="4374064" cy="445571"/>
          </a:xfrm>
          <a:prstGeom prst="rect">
            <a:avLst/>
          </a:prstGeom>
        </p:spPr>
        <p:txBody>
          <a:bodyPr lIns="0" tIns="0" rIns="0" bIns="0" rtlCol="0" anchor="t">
            <a:spAutoFit/>
          </a:bodyPr>
          <a:lstStyle/>
          <a:p>
            <a:pPr>
              <a:lnSpc>
                <a:spcPts val="3441"/>
              </a:lnSpc>
            </a:pPr>
            <a:r>
              <a:rPr lang="en-US" sz="2891">
                <a:solidFill>
                  <a:srgbClr val="000000"/>
                </a:solidFill>
                <a:latin typeface="Lovelo"/>
              </a:rPr>
              <a:t>Annie Monyok </a:t>
            </a:r>
          </a:p>
        </p:txBody>
      </p:sp>
      <p:sp>
        <p:nvSpPr>
          <p:cNvPr id="13" name="TextBox 13"/>
          <p:cNvSpPr txBox="1"/>
          <p:nvPr/>
        </p:nvSpPr>
        <p:spPr>
          <a:xfrm>
            <a:off x="2054865" y="1211249"/>
            <a:ext cx="4374064" cy="401050"/>
          </a:xfrm>
          <a:prstGeom prst="rect">
            <a:avLst/>
          </a:prstGeom>
        </p:spPr>
        <p:txBody>
          <a:bodyPr lIns="0" tIns="0" rIns="0" bIns="0" rtlCol="0" anchor="t">
            <a:spAutoFit/>
          </a:bodyPr>
          <a:lstStyle/>
          <a:p>
            <a:pPr>
              <a:lnSpc>
                <a:spcPts val="1708"/>
              </a:lnSpc>
            </a:pPr>
            <a:r>
              <a:rPr lang="en-US" sz="1220">
                <a:solidFill>
                  <a:srgbClr val="000000"/>
                </a:solidFill>
                <a:latin typeface="Roboto"/>
              </a:rPr>
              <a:t>IT Professional</a:t>
            </a:r>
          </a:p>
          <a:p>
            <a:pPr>
              <a:lnSpc>
                <a:spcPts val="1405"/>
              </a:lnSpc>
            </a:pPr>
            <a:r>
              <a:rPr lang="en-US" sz="1003">
                <a:solidFill>
                  <a:srgbClr val="000000"/>
                </a:solidFill>
                <a:latin typeface="Roboto"/>
              </a:rPr>
              <a:t>217.444.4444   I   email@gmail.com   I   My Town, IL </a:t>
            </a:r>
          </a:p>
        </p:txBody>
      </p:sp>
      <p:sp>
        <p:nvSpPr>
          <p:cNvPr id="14" name="TextBox 14"/>
          <p:cNvSpPr txBox="1"/>
          <p:nvPr/>
        </p:nvSpPr>
        <p:spPr>
          <a:xfrm>
            <a:off x="2054865" y="2623481"/>
            <a:ext cx="3451860" cy="171450"/>
          </a:xfrm>
          <a:prstGeom prst="rect">
            <a:avLst/>
          </a:prstGeom>
        </p:spPr>
        <p:txBody>
          <a:bodyPr lIns="0" tIns="0" rIns="0" bIns="0" rtlCol="0" anchor="t">
            <a:spAutoFit/>
          </a:bodyPr>
          <a:lstStyle/>
          <a:p>
            <a:pPr>
              <a:lnSpc>
                <a:spcPts val="1356"/>
              </a:lnSpc>
            </a:pPr>
            <a:r>
              <a:rPr lang="en-US" sz="1130" spc="50">
                <a:solidFill>
                  <a:srgbClr val="0D0D0D"/>
                </a:solidFill>
                <a:latin typeface="Poppins Medium Bold"/>
              </a:rPr>
              <a:t>Reference Name</a:t>
            </a:r>
          </a:p>
        </p:txBody>
      </p:sp>
      <p:sp>
        <p:nvSpPr>
          <p:cNvPr id="15" name="TextBox 15"/>
          <p:cNvSpPr txBox="1"/>
          <p:nvPr/>
        </p:nvSpPr>
        <p:spPr>
          <a:xfrm>
            <a:off x="2054865" y="2913341"/>
            <a:ext cx="3451860" cy="428625"/>
          </a:xfrm>
          <a:prstGeom prst="rect">
            <a:avLst/>
          </a:prstGeom>
        </p:spPr>
        <p:txBody>
          <a:bodyPr lIns="0" tIns="0" rIns="0" bIns="0" rtlCol="0" anchor="t">
            <a:spAutoFit/>
          </a:bodyPr>
          <a:lstStyle/>
          <a:p>
            <a:pPr>
              <a:lnSpc>
                <a:spcPts val="1116"/>
              </a:lnSpc>
            </a:pPr>
            <a:r>
              <a:rPr lang="en-US" sz="930" spc="46">
                <a:solidFill>
                  <a:srgbClr val="0D0D0D"/>
                </a:solidFill>
                <a:latin typeface="Roboto"/>
              </a:rPr>
              <a:t>Company Name | Job Title</a:t>
            </a:r>
          </a:p>
          <a:p>
            <a:pPr>
              <a:lnSpc>
                <a:spcPts val="1116"/>
              </a:lnSpc>
            </a:pPr>
            <a:r>
              <a:rPr lang="en-US" sz="930" spc="46">
                <a:solidFill>
                  <a:srgbClr val="0D0D0D"/>
                </a:solidFill>
                <a:latin typeface="Roboto"/>
              </a:rPr>
              <a:t>777.777.7777</a:t>
            </a:r>
          </a:p>
          <a:p>
            <a:pPr>
              <a:lnSpc>
                <a:spcPts val="1116"/>
              </a:lnSpc>
            </a:pPr>
            <a:r>
              <a:rPr lang="en-US" sz="930" spc="46">
                <a:solidFill>
                  <a:srgbClr val="0D0D0D"/>
                </a:solidFill>
                <a:latin typeface="Roboto"/>
              </a:rPr>
              <a:t>email@gmail.com</a:t>
            </a:r>
          </a:p>
        </p:txBody>
      </p:sp>
      <p:sp>
        <p:nvSpPr>
          <p:cNvPr id="16" name="TextBox 16"/>
          <p:cNvSpPr txBox="1"/>
          <p:nvPr/>
        </p:nvSpPr>
        <p:spPr>
          <a:xfrm>
            <a:off x="2054865" y="3755651"/>
            <a:ext cx="3451860" cy="171450"/>
          </a:xfrm>
          <a:prstGeom prst="rect">
            <a:avLst/>
          </a:prstGeom>
        </p:spPr>
        <p:txBody>
          <a:bodyPr lIns="0" tIns="0" rIns="0" bIns="0" rtlCol="0" anchor="t">
            <a:spAutoFit/>
          </a:bodyPr>
          <a:lstStyle/>
          <a:p>
            <a:pPr>
              <a:lnSpc>
                <a:spcPts val="1356"/>
              </a:lnSpc>
            </a:pPr>
            <a:r>
              <a:rPr lang="en-US" sz="1130" spc="50">
                <a:solidFill>
                  <a:srgbClr val="0D0D0D"/>
                </a:solidFill>
                <a:latin typeface="Poppins Medium Bold"/>
              </a:rPr>
              <a:t>Reference Name</a:t>
            </a:r>
          </a:p>
        </p:txBody>
      </p:sp>
      <p:sp>
        <p:nvSpPr>
          <p:cNvPr id="17" name="TextBox 17"/>
          <p:cNvSpPr txBox="1"/>
          <p:nvPr/>
        </p:nvSpPr>
        <p:spPr>
          <a:xfrm>
            <a:off x="2054865" y="4045511"/>
            <a:ext cx="3451860" cy="428625"/>
          </a:xfrm>
          <a:prstGeom prst="rect">
            <a:avLst/>
          </a:prstGeom>
        </p:spPr>
        <p:txBody>
          <a:bodyPr lIns="0" tIns="0" rIns="0" bIns="0" rtlCol="0" anchor="t">
            <a:spAutoFit/>
          </a:bodyPr>
          <a:lstStyle/>
          <a:p>
            <a:pPr>
              <a:lnSpc>
                <a:spcPts val="1116"/>
              </a:lnSpc>
            </a:pPr>
            <a:r>
              <a:rPr lang="en-US" sz="930" spc="46">
                <a:solidFill>
                  <a:srgbClr val="0D0D0D"/>
                </a:solidFill>
                <a:latin typeface="Roboto"/>
              </a:rPr>
              <a:t>Company Name | Job Title</a:t>
            </a:r>
          </a:p>
          <a:p>
            <a:pPr>
              <a:lnSpc>
                <a:spcPts val="1116"/>
              </a:lnSpc>
            </a:pPr>
            <a:r>
              <a:rPr lang="en-US" sz="930" spc="46">
                <a:solidFill>
                  <a:srgbClr val="0D0D0D"/>
                </a:solidFill>
                <a:latin typeface="Roboto"/>
              </a:rPr>
              <a:t>777.777.7777</a:t>
            </a:r>
          </a:p>
          <a:p>
            <a:pPr>
              <a:lnSpc>
                <a:spcPts val="1116"/>
              </a:lnSpc>
            </a:pPr>
            <a:r>
              <a:rPr lang="en-US" sz="930" spc="46">
                <a:solidFill>
                  <a:srgbClr val="0D0D0D"/>
                </a:solidFill>
                <a:latin typeface="Roboto"/>
              </a:rPr>
              <a:t>email@gmail.com</a:t>
            </a:r>
          </a:p>
        </p:txBody>
      </p:sp>
      <p:sp>
        <p:nvSpPr>
          <p:cNvPr id="18" name="TextBox 18"/>
          <p:cNvSpPr txBox="1"/>
          <p:nvPr/>
        </p:nvSpPr>
        <p:spPr>
          <a:xfrm>
            <a:off x="2054865" y="4857750"/>
            <a:ext cx="3451860" cy="171450"/>
          </a:xfrm>
          <a:prstGeom prst="rect">
            <a:avLst/>
          </a:prstGeom>
        </p:spPr>
        <p:txBody>
          <a:bodyPr lIns="0" tIns="0" rIns="0" bIns="0" rtlCol="0" anchor="t">
            <a:spAutoFit/>
          </a:bodyPr>
          <a:lstStyle/>
          <a:p>
            <a:pPr>
              <a:lnSpc>
                <a:spcPts val="1356"/>
              </a:lnSpc>
            </a:pPr>
            <a:r>
              <a:rPr lang="en-US" sz="1130" spc="50">
                <a:solidFill>
                  <a:srgbClr val="0D0D0D"/>
                </a:solidFill>
                <a:latin typeface="Poppins Medium Bold"/>
              </a:rPr>
              <a:t>Reference Name</a:t>
            </a:r>
          </a:p>
        </p:txBody>
      </p:sp>
      <p:sp>
        <p:nvSpPr>
          <p:cNvPr id="19" name="TextBox 19"/>
          <p:cNvSpPr txBox="1"/>
          <p:nvPr/>
        </p:nvSpPr>
        <p:spPr>
          <a:xfrm>
            <a:off x="2054865" y="5159842"/>
            <a:ext cx="3451860" cy="428625"/>
          </a:xfrm>
          <a:prstGeom prst="rect">
            <a:avLst/>
          </a:prstGeom>
        </p:spPr>
        <p:txBody>
          <a:bodyPr lIns="0" tIns="0" rIns="0" bIns="0" rtlCol="0" anchor="t">
            <a:spAutoFit/>
          </a:bodyPr>
          <a:lstStyle/>
          <a:p>
            <a:pPr>
              <a:lnSpc>
                <a:spcPts val="1116"/>
              </a:lnSpc>
            </a:pPr>
            <a:r>
              <a:rPr lang="en-US" sz="930" spc="46">
                <a:solidFill>
                  <a:srgbClr val="0D0D0D"/>
                </a:solidFill>
                <a:latin typeface="Roboto"/>
              </a:rPr>
              <a:t>Company Name | Job Title</a:t>
            </a:r>
          </a:p>
          <a:p>
            <a:pPr>
              <a:lnSpc>
                <a:spcPts val="1116"/>
              </a:lnSpc>
            </a:pPr>
            <a:r>
              <a:rPr lang="en-US" sz="930" spc="46">
                <a:solidFill>
                  <a:srgbClr val="0D0D0D"/>
                </a:solidFill>
                <a:latin typeface="Roboto"/>
              </a:rPr>
              <a:t>777.777.7777</a:t>
            </a:r>
          </a:p>
          <a:p>
            <a:pPr>
              <a:lnSpc>
                <a:spcPts val="1116"/>
              </a:lnSpc>
            </a:pPr>
            <a:r>
              <a:rPr lang="en-US" sz="930" spc="46">
                <a:solidFill>
                  <a:srgbClr val="0D0D0D"/>
                </a:solidFill>
                <a:latin typeface="Roboto"/>
              </a:rPr>
              <a:t>email@gmail.com</a:t>
            </a: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TotalTime>
  <Words>665</Words>
  <Application>Microsoft Office PowerPoint</Application>
  <PresentationFormat>Custom</PresentationFormat>
  <Paragraphs>95</Paragraphs>
  <Slides>4</Slides>
  <Notes>0</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4</vt:i4>
      </vt:variant>
    </vt:vector>
  </HeadingPairs>
  <TitlesOfParts>
    <vt:vector size="13" baseType="lpstr">
      <vt:lpstr>Calibri</vt:lpstr>
      <vt:lpstr>Roboto</vt:lpstr>
      <vt:lpstr>Lovelo</vt:lpstr>
      <vt:lpstr>Arial</vt:lpstr>
      <vt:lpstr>Poppins Medium</vt:lpstr>
      <vt:lpstr>Arimo</vt:lpstr>
      <vt:lpstr>Poppins Medium Bold</vt:lpstr>
      <vt:lpstr>Roboto Italics</vt:lpstr>
      <vt:lpstr>Office Theme</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Benjamin Shah</dc:title>
  <dc:creator>Annie Monyok</dc:creator>
  <cp:lastModifiedBy>Annie Monyok</cp:lastModifiedBy>
  <cp:revision>2</cp:revision>
  <dcterms:created xsi:type="dcterms:W3CDTF">2006-08-16T00:00:00Z</dcterms:created>
  <dcterms:modified xsi:type="dcterms:W3CDTF">2021-05-13T15:56:36Z</dcterms:modified>
  <dc:identifier>DAEeX5fVmoc</dc:identifier>
</cp:coreProperties>
</file>